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214" d="100"/>
          <a:sy n="214" d="100"/>
        </p:scale>
        <p:origin x="26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6" name="Shape 106"/>
          <p:cNvSpPr>
            <a:spLocks noGrp="1" noRot="1" noChangeAspect="1"/>
          </p:cNvSpPr>
          <p:nvPr>
            <p:ph type="sldImg"/>
          </p:nvPr>
        </p:nvSpPr>
        <p:spPr>
          <a:xfrm>
            <a:off x="1143000" y="685800"/>
            <a:ext cx="4572000" cy="3429000"/>
          </a:xfrm>
          <a:prstGeom prst="rect">
            <a:avLst/>
          </a:prstGeom>
        </p:spPr>
        <p:txBody>
          <a:bodyPr/>
          <a:lstStyle/>
          <a:p>
            <a:endParaRPr/>
          </a:p>
        </p:txBody>
      </p:sp>
      <p:sp>
        <p:nvSpPr>
          <p:cNvPr id="107" name="Shape 10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1" name="幻灯片编号"/>
          <p:cNvSpPr txBox="1">
            <a:spLocks noGrp="1"/>
          </p:cNvSpPr>
          <p:nvPr>
            <p:ph type="sldNum" sz="quarter" idx="2"/>
          </p:nvPr>
        </p:nvSpPr>
        <p:spPr>
          <a:xfrm>
            <a:off x="4419600" y="4627562"/>
            <a:ext cx="2133600" cy="2794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内容">
    <p:spTree>
      <p:nvGrpSpPr>
        <p:cNvPr id="1" name=""/>
        <p:cNvGrpSpPr/>
        <p:nvPr/>
      </p:nvGrpSpPr>
      <p:grpSpPr>
        <a:xfrm>
          <a:off x="0" y="0"/>
          <a:ext cx="0" cy="0"/>
          <a:chOff x="0" y="0"/>
          <a:chExt cx="0" cy="0"/>
        </a:xfrm>
      </p:grpSpPr>
      <p:sp>
        <p:nvSpPr>
          <p:cNvPr id="88" name="正文级别 1…"/>
          <p:cNvSpPr txBox="1">
            <a:spLocks noGrp="1"/>
          </p:cNvSpPr>
          <p:nvPr>
            <p:ph type="body" idx="1"/>
          </p:nvPr>
        </p:nvSpPr>
        <p:spPr>
          <a:xfrm>
            <a:off x="628650" y="273939"/>
            <a:ext cx="7886700" cy="4360407"/>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irst Slide">
    <p:spTree>
      <p:nvGrpSpPr>
        <p:cNvPr id="1" name=""/>
        <p:cNvGrpSpPr/>
        <p:nvPr/>
      </p:nvGrpSpPr>
      <p:grpSpPr>
        <a:xfrm>
          <a:off x="0" y="0"/>
          <a:ext cx="0" cy="0"/>
          <a:chOff x="0" y="0"/>
          <a:chExt cx="0" cy="0"/>
        </a:xfrm>
      </p:grpSpPr>
      <p:sp>
        <p:nvSpPr>
          <p:cNvPr id="96" name="Picture Placeholder 2"/>
          <p:cNvSpPr>
            <a:spLocks noGrp="1"/>
          </p:cNvSpPr>
          <p:nvPr>
            <p:ph type="pic" sz="quarter" idx="13"/>
          </p:nvPr>
        </p:nvSpPr>
        <p:spPr>
          <a:xfrm>
            <a:off x="3048000" y="331586"/>
            <a:ext cx="3276600" cy="2313484"/>
          </a:xfrm>
          <a:prstGeom prst="rect">
            <a:avLst/>
          </a:prstGeom>
        </p:spPr>
        <p:txBody>
          <a:bodyPr lIns="91439" rIns="91439">
            <a:noAutofit/>
          </a:bodyPr>
          <a:lstStyle/>
          <a:p>
            <a:endParaRPr/>
          </a:p>
        </p:txBody>
      </p:sp>
      <p:sp>
        <p:nvSpPr>
          <p:cNvPr id="97" name="正文级别 1…"/>
          <p:cNvSpPr txBox="1">
            <a:spLocks noGrp="1"/>
          </p:cNvSpPr>
          <p:nvPr>
            <p:ph type="body" sz="quarter" idx="1"/>
          </p:nvPr>
        </p:nvSpPr>
        <p:spPr>
          <a:xfrm>
            <a:off x="2966029" y="2852086"/>
            <a:ext cx="3383973" cy="323950"/>
          </a:xfrm>
          <a:prstGeom prst="rect">
            <a:avLst/>
          </a:prstGeom>
        </p:spPr>
        <p:txBody>
          <a:bodyPr lIns="0" tIns="0" rIns="0" bIns="0" anchor="ctr"/>
          <a:lstStyle>
            <a:lvl1pPr marL="0" indent="0" algn="ctr">
              <a:lnSpc>
                <a:spcPct val="100000"/>
              </a:lnSpc>
              <a:spcBef>
                <a:spcPts val="0"/>
              </a:spcBef>
              <a:buSzTx/>
              <a:buFontTx/>
              <a:buNone/>
              <a:defRPr sz="3100" b="1">
                <a:solidFill>
                  <a:srgbClr val="FFFFFF"/>
                </a:solidFill>
                <a:latin typeface="Lato Hairline"/>
                <a:ea typeface="Lato Hairline"/>
                <a:cs typeface="Lato Hairline"/>
                <a:sym typeface="Lato Hairline"/>
              </a:defRPr>
            </a:lvl1pPr>
            <a:lvl2pPr marL="638175" indent="-295275" algn="ctr">
              <a:lnSpc>
                <a:spcPct val="100000"/>
              </a:lnSpc>
              <a:spcBef>
                <a:spcPts val="0"/>
              </a:spcBef>
              <a:buFontTx/>
              <a:defRPr sz="3100" b="1">
                <a:solidFill>
                  <a:srgbClr val="FFFFFF"/>
                </a:solidFill>
                <a:latin typeface="Lato Hairline"/>
                <a:ea typeface="Lato Hairline"/>
                <a:cs typeface="Lato Hairline"/>
                <a:sym typeface="Lato Hairline"/>
              </a:defRPr>
            </a:lvl2pPr>
            <a:lvl3pPr marL="1040130" indent="-354330" algn="ctr">
              <a:lnSpc>
                <a:spcPct val="100000"/>
              </a:lnSpc>
              <a:spcBef>
                <a:spcPts val="0"/>
              </a:spcBef>
              <a:buFontTx/>
              <a:defRPr sz="3100" b="1">
                <a:solidFill>
                  <a:srgbClr val="FFFFFF"/>
                </a:solidFill>
                <a:latin typeface="Lato Hairline"/>
                <a:ea typeface="Lato Hairline"/>
                <a:cs typeface="Lato Hairline"/>
                <a:sym typeface="Lato Hairline"/>
              </a:defRPr>
            </a:lvl3pPr>
            <a:lvl4pPr marL="1437542" indent="-408842" algn="ctr">
              <a:lnSpc>
                <a:spcPct val="100000"/>
              </a:lnSpc>
              <a:spcBef>
                <a:spcPts val="0"/>
              </a:spcBef>
              <a:buFontTx/>
              <a:defRPr sz="3100" b="1">
                <a:solidFill>
                  <a:srgbClr val="FFFFFF"/>
                </a:solidFill>
                <a:latin typeface="Lato Hairline"/>
                <a:ea typeface="Lato Hairline"/>
                <a:cs typeface="Lato Hairline"/>
                <a:sym typeface="Lato Hairline"/>
              </a:defRPr>
            </a:lvl4pPr>
            <a:lvl5pPr marL="1780442" indent="-408842" algn="ctr">
              <a:lnSpc>
                <a:spcPct val="100000"/>
              </a:lnSpc>
              <a:spcBef>
                <a:spcPts val="0"/>
              </a:spcBef>
              <a:buFontTx/>
              <a:defRPr sz="3100" b="1">
                <a:solidFill>
                  <a:srgbClr val="FFFFFF"/>
                </a:solidFill>
                <a:latin typeface="Lato Hairline"/>
                <a:ea typeface="Lato Hairline"/>
                <a:cs typeface="Lato Hairline"/>
                <a:sym typeface="Lato Hairline"/>
              </a:defRPr>
            </a:lvl5pPr>
          </a:lstStyle>
          <a:p>
            <a:r>
              <a:t>正文级别 1</a:t>
            </a:r>
          </a:p>
          <a:p>
            <a:pPr lvl="1"/>
            <a:r>
              <a:t>正文级别 2</a:t>
            </a:r>
          </a:p>
          <a:p>
            <a:pPr lvl="2"/>
            <a:r>
              <a:t>正文级别 3</a:t>
            </a:r>
          </a:p>
          <a:p>
            <a:pPr lvl="3"/>
            <a:r>
              <a:t>正文级别 4</a:t>
            </a:r>
          </a:p>
          <a:p>
            <a:pPr lvl="4"/>
            <a:r>
              <a:t>正文级别 5</a:t>
            </a:r>
          </a:p>
        </p:txBody>
      </p:sp>
      <p:sp>
        <p:nvSpPr>
          <p:cNvPr id="98" name="Text Placeholder 7"/>
          <p:cNvSpPr>
            <a:spLocks noGrp="1"/>
          </p:cNvSpPr>
          <p:nvPr>
            <p:ph type="body" sz="quarter" idx="14"/>
          </p:nvPr>
        </p:nvSpPr>
        <p:spPr>
          <a:xfrm>
            <a:off x="2966029" y="3290087"/>
            <a:ext cx="3383973" cy="171399"/>
          </a:xfrm>
          <a:prstGeom prst="rect">
            <a:avLst/>
          </a:prstGeom>
        </p:spPr>
        <p:txBody>
          <a:bodyPr lIns="0" tIns="0" rIns="0" bIns="0" anchor="ctr"/>
          <a:lstStyle/>
          <a:p>
            <a:pPr marL="0" indent="0" algn="ctr">
              <a:lnSpc>
                <a:spcPct val="100000"/>
              </a:lnSpc>
              <a:spcBef>
                <a:spcPts val="0"/>
              </a:spcBef>
              <a:buSzTx/>
              <a:buFontTx/>
              <a:buNone/>
              <a:defRPr sz="1300">
                <a:solidFill>
                  <a:schemeClr val="accent3"/>
                </a:solidFill>
                <a:latin typeface="Lato Light"/>
                <a:ea typeface="Lato Light"/>
                <a:cs typeface="Lato Light"/>
                <a:sym typeface="Lato Light"/>
              </a:defRPr>
            </a:pPr>
            <a:endParaRPr/>
          </a:p>
        </p:txBody>
      </p:sp>
      <p:sp>
        <p:nvSpPr>
          <p:cNvPr id="99" name="Text Placeholder 2"/>
          <p:cNvSpPr>
            <a:spLocks noGrp="1"/>
          </p:cNvSpPr>
          <p:nvPr>
            <p:ph type="body" sz="quarter" idx="15"/>
          </p:nvPr>
        </p:nvSpPr>
        <p:spPr>
          <a:xfrm>
            <a:off x="2981374" y="3614632"/>
            <a:ext cx="3366031" cy="1153055"/>
          </a:xfrm>
          <a:prstGeom prst="rect">
            <a:avLst/>
          </a:prstGeom>
        </p:spPr>
        <p:txBody>
          <a:bodyPr lIns="0" tIns="0" rIns="0" bIns="0"/>
          <a:lstStyle/>
          <a:p>
            <a:pPr marL="0" indent="0" algn="ctr">
              <a:lnSpc>
                <a:spcPct val="130000"/>
              </a:lnSpc>
              <a:buSzTx/>
              <a:buFontTx/>
              <a:buNone/>
              <a:defRPr sz="1000">
                <a:solidFill>
                  <a:srgbClr val="808080"/>
                </a:solidFill>
                <a:latin typeface="Lato Regular"/>
                <a:ea typeface="Lato Regular"/>
                <a:cs typeface="Lato Regular"/>
                <a:sym typeface="Lato Regular"/>
              </a:defRPr>
            </a:pPr>
            <a:endParaRPr/>
          </a:p>
        </p:txBody>
      </p:sp>
      <p:sp>
        <p:nvSpPr>
          <p:cNvPr id="100" name="幻灯片编号"/>
          <p:cNvSpPr txBox="1">
            <a:spLocks noGrp="1"/>
          </p:cNvSpPr>
          <p:nvPr>
            <p:ph type="sldNum" sz="quarter" idx="2"/>
          </p:nvPr>
        </p:nvSpPr>
        <p:spPr>
          <a:xfrm>
            <a:off x="4419600" y="4627562"/>
            <a:ext cx="2133600" cy="279401"/>
          </a:xfrm>
          <a:prstGeom prst="rect">
            <a:avLst/>
          </a:prstGeom>
        </p:spPr>
        <p:txBody>
          <a:bodyPr anchor="ctr"/>
          <a:lstStyle>
            <a:lvl1pPr algn="r">
              <a:defRPr sz="1200"/>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18" name="标题文本"/>
          <p:cNvSpPr txBox="1">
            <a:spLocks noGrp="1"/>
          </p:cNvSpPr>
          <p:nvPr>
            <p:ph type="title"/>
          </p:nvPr>
        </p:nvSpPr>
        <p:spPr>
          <a:prstGeom prst="rect">
            <a:avLst/>
          </a:prstGeom>
        </p:spPr>
        <p:txBody>
          <a:bodyPr/>
          <a:lstStyle/>
          <a:p>
            <a:r>
              <a:t>标题文本</a:t>
            </a:r>
          </a:p>
        </p:txBody>
      </p:sp>
      <p:sp>
        <p:nvSpPr>
          <p:cNvPr id="19" name="正文级别 1…"/>
          <p:cNvSpPr txBox="1">
            <a:spLocks noGrp="1"/>
          </p:cNvSpPr>
          <p:nvPr>
            <p:ph type="body" idx="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0"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7" name="标题文本"/>
          <p:cNvSpPr txBox="1">
            <a:spLocks noGrp="1"/>
          </p:cNvSpPr>
          <p:nvPr>
            <p:ph type="title"/>
          </p:nvPr>
        </p:nvSpPr>
        <p:spPr>
          <a:xfrm>
            <a:off x="623887" y="1282752"/>
            <a:ext cx="7886701" cy="2140301"/>
          </a:xfrm>
          <a:prstGeom prst="rect">
            <a:avLst/>
          </a:prstGeom>
        </p:spPr>
        <p:txBody>
          <a:bodyPr anchor="b"/>
          <a:lstStyle>
            <a:lvl1pPr>
              <a:defRPr sz="4500"/>
            </a:lvl1pPr>
          </a:lstStyle>
          <a:p>
            <a:r>
              <a:t>标题文本</a:t>
            </a:r>
          </a:p>
        </p:txBody>
      </p:sp>
      <p:sp>
        <p:nvSpPr>
          <p:cNvPr id="28" name="正文级别 1…"/>
          <p:cNvSpPr txBox="1">
            <a:spLocks noGrp="1"/>
          </p:cNvSpPr>
          <p:nvPr>
            <p:ph type="body" sz="quarter" idx="1"/>
          </p:nvPr>
        </p:nvSpPr>
        <p:spPr>
          <a:xfrm>
            <a:off x="623887" y="3443301"/>
            <a:ext cx="7886701" cy="1125535"/>
          </a:xfrm>
          <a:prstGeom prst="rect">
            <a:avLst/>
          </a:prstGeom>
        </p:spPr>
        <p:txBody>
          <a:bodyPr/>
          <a:lstStyle>
            <a:lvl1pPr marL="0" indent="0">
              <a:buSzTx/>
              <a:buFontTx/>
              <a:buNone/>
              <a:defRPr sz="1800">
                <a:solidFill>
                  <a:srgbClr val="888888"/>
                </a:solidFill>
              </a:defRPr>
            </a:lvl1pPr>
            <a:lvl2pPr marL="0" indent="342900">
              <a:buSzTx/>
              <a:buFontTx/>
              <a:buNone/>
              <a:defRPr sz="1800">
                <a:solidFill>
                  <a:srgbClr val="888888"/>
                </a:solidFill>
              </a:defRPr>
            </a:lvl2pPr>
            <a:lvl3pPr marL="0" indent="685800">
              <a:buSzTx/>
              <a:buFontTx/>
              <a:buNone/>
              <a:defRPr sz="1800">
                <a:solidFill>
                  <a:srgbClr val="888888"/>
                </a:solidFill>
              </a:defRPr>
            </a:lvl3pPr>
            <a:lvl4pPr marL="0" indent="1028700">
              <a:buSzTx/>
              <a:buFontTx/>
              <a:buNone/>
              <a:defRPr sz="1800">
                <a:solidFill>
                  <a:srgbClr val="888888"/>
                </a:solidFill>
              </a:defRPr>
            </a:lvl4pPr>
            <a:lvl5pPr marL="0" indent="1371600">
              <a:buSzTx/>
              <a:buFontTx/>
              <a:buNone/>
              <a:defRPr sz="18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29"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6" name="标题文本"/>
          <p:cNvSpPr txBox="1">
            <a:spLocks noGrp="1"/>
          </p:cNvSpPr>
          <p:nvPr>
            <p:ph type="title"/>
          </p:nvPr>
        </p:nvSpPr>
        <p:spPr>
          <a:prstGeom prst="rect">
            <a:avLst/>
          </a:prstGeom>
        </p:spPr>
        <p:txBody>
          <a:bodyPr/>
          <a:lstStyle/>
          <a:p>
            <a:r>
              <a:t>标题文本</a:t>
            </a:r>
          </a:p>
        </p:txBody>
      </p:sp>
      <p:sp>
        <p:nvSpPr>
          <p:cNvPr id="37" name="正文级别 1…"/>
          <p:cNvSpPr txBox="1">
            <a:spLocks noGrp="1"/>
          </p:cNvSpPr>
          <p:nvPr>
            <p:ph type="body" sz="half" idx="1"/>
          </p:nvPr>
        </p:nvSpPr>
        <p:spPr>
          <a:xfrm>
            <a:off x="628650" y="1369697"/>
            <a:ext cx="3886200" cy="326464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38"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5" name="标题文本"/>
          <p:cNvSpPr txBox="1">
            <a:spLocks noGrp="1"/>
          </p:cNvSpPr>
          <p:nvPr>
            <p:ph type="title"/>
          </p:nvPr>
        </p:nvSpPr>
        <p:spPr>
          <a:xfrm>
            <a:off x="629841" y="273939"/>
            <a:ext cx="7886701" cy="994522"/>
          </a:xfrm>
          <a:prstGeom prst="rect">
            <a:avLst/>
          </a:prstGeom>
        </p:spPr>
        <p:txBody>
          <a:bodyPr/>
          <a:lstStyle/>
          <a:p>
            <a:r>
              <a:t>标题文本</a:t>
            </a:r>
          </a:p>
        </p:txBody>
      </p:sp>
      <p:sp>
        <p:nvSpPr>
          <p:cNvPr id="46" name="正文级别 1…"/>
          <p:cNvSpPr txBox="1">
            <a:spLocks noGrp="1"/>
          </p:cNvSpPr>
          <p:nvPr>
            <p:ph type="body" sz="quarter" idx="1"/>
          </p:nvPr>
        </p:nvSpPr>
        <p:spPr>
          <a:xfrm>
            <a:off x="890081" y="1334295"/>
            <a:ext cx="3655182" cy="618151"/>
          </a:xfrm>
          <a:prstGeom prst="rect">
            <a:avLst/>
          </a:prstGeom>
        </p:spPr>
        <p:txBody>
          <a:bodyPr anchor="ctr"/>
          <a:lstStyle>
            <a:lvl1pPr marL="0" indent="0">
              <a:buSzTx/>
              <a:buFontTx/>
              <a:buNone/>
            </a:lvl1pPr>
            <a:lvl2pPr marL="0" indent="342900">
              <a:buSzTx/>
              <a:buFontTx/>
              <a:buNone/>
            </a:lvl2pPr>
            <a:lvl3pPr marL="0" indent="685800">
              <a:buSzTx/>
              <a:buFontTx/>
              <a:buNone/>
            </a:lvl3pPr>
            <a:lvl4pPr marL="0" indent="1028700">
              <a:buSzTx/>
              <a:buFontTx/>
              <a:buNone/>
            </a:lvl4pPr>
            <a:lvl5pPr marL="0" indent="1371600">
              <a:buSzTx/>
              <a:buFontTx/>
              <a:buNone/>
            </a:lvl5pPr>
          </a:lstStyle>
          <a:p>
            <a:r>
              <a:t>正文级别 1</a:t>
            </a:r>
          </a:p>
          <a:p>
            <a:pPr lvl="1"/>
            <a:r>
              <a:t>正文级别 2</a:t>
            </a:r>
          </a:p>
          <a:p>
            <a:pPr lvl="2"/>
            <a:r>
              <a:t>正文级别 3</a:t>
            </a:r>
          </a:p>
          <a:p>
            <a:pPr lvl="3"/>
            <a:r>
              <a:t>正文级别 4</a:t>
            </a:r>
          </a:p>
          <a:p>
            <a:pPr lvl="4"/>
            <a:r>
              <a:t>正文级别 5</a:t>
            </a:r>
          </a:p>
        </p:txBody>
      </p:sp>
      <p:sp>
        <p:nvSpPr>
          <p:cNvPr id="47"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4" name="标题文本"/>
          <p:cNvSpPr txBox="1">
            <a:spLocks noGrp="1"/>
          </p:cNvSpPr>
          <p:nvPr>
            <p:ph type="title"/>
          </p:nvPr>
        </p:nvSpPr>
        <p:spPr>
          <a:prstGeom prst="rect">
            <a:avLst/>
          </a:prstGeom>
        </p:spPr>
        <p:txBody>
          <a:bodyPr/>
          <a:lstStyle/>
          <a:p>
            <a:r>
              <a:t>标题文本</a:t>
            </a:r>
          </a:p>
        </p:txBody>
      </p:sp>
      <p:sp>
        <p:nvSpPr>
          <p:cNvPr id="55"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69" name="标题文本"/>
          <p:cNvSpPr txBox="1">
            <a:spLocks noGrp="1"/>
          </p:cNvSpPr>
          <p:nvPr>
            <p:ph type="title"/>
          </p:nvPr>
        </p:nvSpPr>
        <p:spPr>
          <a:xfrm>
            <a:off x="629841" y="343020"/>
            <a:ext cx="3124013" cy="1200571"/>
          </a:xfrm>
          <a:prstGeom prst="rect">
            <a:avLst/>
          </a:prstGeom>
        </p:spPr>
        <p:txBody>
          <a:bodyPr anchor="b"/>
          <a:lstStyle>
            <a:lvl1pPr>
              <a:defRPr sz="2400"/>
            </a:lvl1pPr>
          </a:lstStyle>
          <a:p>
            <a:r>
              <a:t>标题文本</a:t>
            </a:r>
          </a:p>
        </p:txBody>
      </p:sp>
      <p:sp>
        <p:nvSpPr>
          <p:cNvPr id="70" name="图片占位符 2"/>
          <p:cNvSpPr>
            <a:spLocks noGrp="1"/>
          </p:cNvSpPr>
          <p:nvPr>
            <p:ph type="pic" sz="half" idx="13"/>
          </p:nvPr>
        </p:nvSpPr>
        <p:spPr>
          <a:xfrm>
            <a:off x="3887391" y="343020"/>
            <a:ext cx="4629151" cy="4054308"/>
          </a:xfrm>
          <a:prstGeom prst="rect">
            <a:avLst/>
          </a:prstGeom>
        </p:spPr>
        <p:txBody>
          <a:bodyPr lIns="91439" rIns="91439">
            <a:noAutofit/>
          </a:bodyPr>
          <a:lstStyle/>
          <a:p>
            <a:endParaRPr/>
          </a:p>
        </p:txBody>
      </p:sp>
      <p:sp>
        <p:nvSpPr>
          <p:cNvPr id="71" name="正文级别 1…"/>
          <p:cNvSpPr txBox="1">
            <a:spLocks noGrp="1"/>
          </p:cNvSpPr>
          <p:nvPr>
            <p:ph type="body" sz="quarter" idx="1"/>
          </p:nvPr>
        </p:nvSpPr>
        <p:spPr>
          <a:xfrm>
            <a:off x="629841" y="1543589"/>
            <a:ext cx="3124013" cy="2859692"/>
          </a:xfrm>
          <a:prstGeom prst="rect">
            <a:avLst/>
          </a:prstGeom>
        </p:spPr>
        <p:txBody>
          <a:bodyPr/>
          <a:lstStyle>
            <a:lvl1pPr marL="0" indent="0">
              <a:buSzTx/>
              <a:buFontTx/>
              <a:buNone/>
              <a:defRPr sz="1500"/>
            </a:lvl1pPr>
            <a:lvl2pPr marL="0" indent="342900">
              <a:buSzTx/>
              <a:buFontTx/>
              <a:buNone/>
              <a:defRPr sz="1500"/>
            </a:lvl2pPr>
            <a:lvl3pPr marL="0" indent="685800">
              <a:buSzTx/>
              <a:buFontTx/>
              <a:buNone/>
              <a:defRPr sz="1500"/>
            </a:lvl3pPr>
            <a:lvl4pPr marL="0" indent="1028700">
              <a:buSzTx/>
              <a:buFontTx/>
              <a:buNone/>
              <a:defRPr sz="1500"/>
            </a:lvl4pPr>
            <a:lvl5pPr marL="0" indent="1371600">
              <a:buSzTx/>
              <a:buFontTx/>
              <a:buNone/>
              <a:defRPr sz="1500"/>
            </a:lvl5pPr>
          </a:lstStyle>
          <a:p>
            <a:r>
              <a:t>正文级别 1</a:t>
            </a:r>
          </a:p>
          <a:p>
            <a:pPr lvl="1"/>
            <a:r>
              <a:t>正文级别 2</a:t>
            </a:r>
          </a:p>
          <a:p>
            <a:pPr lvl="2"/>
            <a:r>
              <a:t>正文级别 3</a:t>
            </a:r>
          </a:p>
          <a:p>
            <a:pPr lvl="3"/>
            <a:r>
              <a:t>正文级别 4</a:t>
            </a:r>
          </a:p>
          <a:p>
            <a:pPr lvl="4"/>
            <a:r>
              <a:t>正文级别 5</a:t>
            </a:r>
          </a:p>
        </p:txBody>
      </p:sp>
      <p:sp>
        <p:nvSpPr>
          <p:cNvPr id="72"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竖版">
    <p:spTree>
      <p:nvGrpSpPr>
        <p:cNvPr id="1" name=""/>
        <p:cNvGrpSpPr/>
        <p:nvPr/>
      </p:nvGrpSpPr>
      <p:grpSpPr>
        <a:xfrm>
          <a:off x="0" y="0"/>
          <a:ext cx="0" cy="0"/>
          <a:chOff x="0" y="0"/>
          <a:chExt cx="0" cy="0"/>
        </a:xfrm>
      </p:grpSpPr>
      <p:sp>
        <p:nvSpPr>
          <p:cNvPr id="79" name="标题文本"/>
          <p:cNvSpPr txBox="1">
            <a:spLocks noGrp="1"/>
          </p:cNvSpPr>
          <p:nvPr>
            <p:ph type="title"/>
          </p:nvPr>
        </p:nvSpPr>
        <p:spPr>
          <a:xfrm>
            <a:off x="6543675" y="273939"/>
            <a:ext cx="1971675" cy="4360407"/>
          </a:xfrm>
          <a:prstGeom prst="rect">
            <a:avLst/>
          </a:prstGeom>
        </p:spPr>
        <p:txBody>
          <a:bodyPr/>
          <a:lstStyle/>
          <a:p>
            <a:r>
              <a:t>标题文本</a:t>
            </a:r>
          </a:p>
        </p:txBody>
      </p:sp>
      <p:sp>
        <p:nvSpPr>
          <p:cNvPr id="80" name="正文级别 1…"/>
          <p:cNvSpPr txBox="1">
            <a:spLocks noGrp="1"/>
          </p:cNvSpPr>
          <p:nvPr>
            <p:ph type="body" idx="1"/>
          </p:nvPr>
        </p:nvSpPr>
        <p:spPr>
          <a:xfrm>
            <a:off x="628650" y="273939"/>
            <a:ext cx="5800725" cy="4360407"/>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81" name="幻灯片编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标题文本"/>
          <p:cNvSpPr txBox="1">
            <a:spLocks noGrp="1"/>
          </p:cNvSpPr>
          <p:nvPr>
            <p:ph type="title"/>
          </p:nvPr>
        </p:nvSpPr>
        <p:spPr>
          <a:xfrm>
            <a:off x="628650" y="273939"/>
            <a:ext cx="7886700" cy="994522"/>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标题文本</a:t>
            </a:r>
          </a:p>
        </p:txBody>
      </p:sp>
      <p:sp>
        <p:nvSpPr>
          <p:cNvPr id="3" name="正文级别 1…"/>
          <p:cNvSpPr txBox="1">
            <a:spLocks noGrp="1"/>
          </p:cNvSpPr>
          <p:nvPr>
            <p:ph type="body" idx="1"/>
          </p:nvPr>
        </p:nvSpPr>
        <p:spPr>
          <a:xfrm>
            <a:off x="628650" y="1369697"/>
            <a:ext cx="7886700" cy="3264648"/>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txBox="1">
            <a:spLocks noGrp="1"/>
          </p:cNvSpPr>
          <p:nvPr>
            <p:ph type="sldNum" sz="quarter" idx="2"/>
          </p:nvPr>
        </p:nvSpPr>
        <p:spPr>
          <a:xfrm>
            <a:off x="6457950" y="4768931"/>
            <a:ext cx="343903" cy="358141"/>
          </a:xfrm>
          <a:prstGeom prst="rect">
            <a:avLst/>
          </a:prstGeom>
          <a:ln w="12700">
            <a:miter lim="400000"/>
          </a:ln>
        </p:spPr>
        <p:txBody>
          <a:bodyPr wrap="none" lIns="45719" rIns="45719">
            <a:spAutoFit/>
          </a:body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1pPr>
      <a:lvl2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2pPr>
      <a:lvl3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3pPr>
      <a:lvl4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4pPr>
      <a:lvl5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5pPr>
      <a:lvl6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6pPr>
      <a:lvl7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7pPr>
      <a:lvl8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8pPr>
      <a:lvl9pPr marL="0" marR="0" indent="0" algn="l" defTabSz="685800" rtl="0" latinLnBrk="0">
        <a:lnSpc>
          <a:spcPct val="90000"/>
        </a:lnSpc>
        <a:spcBef>
          <a:spcPts val="0"/>
        </a:spcBef>
        <a:spcAft>
          <a:spcPts val="0"/>
        </a:spcAft>
        <a:buClrTx/>
        <a:buSzTx/>
        <a:buFontTx/>
        <a:buNone/>
        <a:tabLst/>
        <a:defRPr sz="3300" b="0" i="0" u="none" strike="noStrike" cap="none" spc="0" baseline="0">
          <a:ln>
            <a:noFill/>
          </a:ln>
          <a:solidFill>
            <a:srgbClr val="000000"/>
          </a:solidFill>
          <a:uFillTx/>
          <a:latin typeface="Calibri Light"/>
          <a:ea typeface="Calibri Light"/>
          <a:cs typeface="Calibri Light"/>
          <a:sym typeface="Calibri Light"/>
        </a:defRPr>
      </a:lvl9pPr>
    </p:titleStyle>
    <p:bodyStyle>
      <a:lvl1pPr marL="171450" marR="0" indent="-17145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1pPr>
      <a:lvl2pPr marL="542925" marR="0" indent="-200025"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2pPr>
      <a:lvl3pPr marL="925830" marR="0" indent="-240030"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3pPr>
      <a:lvl4pPr marL="13056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4pPr>
      <a:lvl5pPr marL="164855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5pPr>
      <a:lvl6pPr marL="1992092"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6pPr>
      <a:lvl7pPr marL="2334992"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7pPr>
      <a:lvl8pPr marL="2677892"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8pPr>
      <a:lvl9pPr marL="3021427" marR="0" indent="-276957" algn="l" defTabSz="685800" rtl="0" latinLnBrk="0">
        <a:lnSpc>
          <a:spcPct val="90000"/>
        </a:lnSpc>
        <a:spcBef>
          <a:spcPts val="700"/>
        </a:spcBef>
        <a:spcAft>
          <a:spcPts val="0"/>
        </a:spcAft>
        <a:buClrTx/>
        <a:buSzPct val="100000"/>
        <a:buFont typeface="Arial"/>
        <a:buChar char="•"/>
        <a:tabLst/>
        <a:defRPr sz="2100" b="0" i="0" u="none" strike="noStrike" cap="none" spc="0" baseline="0">
          <a:ln>
            <a:noFill/>
          </a:ln>
          <a:solidFill>
            <a:srgbClr val="000000"/>
          </a:solidFill>
          <a:uFillTx/>
          <a:latin typeface="+mn-lt"/>
          <a:ea typeface="+mn-ea"/>
          <a:cs typeface="+mn-cs"/>
          <a:sym typeface="Calibri"/>
        </a:defRPr>
      </a:lvl9pPr>
    </p:bodyStyle>
    <p:otherStyle>
      <a:lvl1pPr marL="0" marR="0" indent="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1pPr>
      <a:lvl2pPr marL="0" marR="0" indent="457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2pPr>
      <a:lvl3pPr marL="0" marR="0" indent="914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3pPr>
      <a:lvl4pPr marL="0" marR="0" indent="1371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4pPr>
      <a:lvl5pPr marL="0" marR="0" indent="18288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5pPr>
      <a:lvl6pPr marL="0" marR="0" indent="22860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6pPr>
      <a:lvl7pPr marL="0" marR="0" indent="27432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7pPr>
      <a:lvl8pPr marL="0" marR="0" indent="32004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8pPr>
      <a:lvl9pPr marL="0" marR="0" indent="3657600" algn="l" defTabSz="9144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09" name="图片 3" descr="图片 3"/>
          <p:cNvPicPr>
            <a:picLocks noChangeAspect="1"/>
          </p:cNvPicPr>
          <p:nvPr/>
        </p:nvPicPr>
        <p:blipFill>
          <a:blip r:embed="rId3">
            <a:extLst/>
          </a:blip>
          <a:stretch>
            <a:fillRect/>
          </a:stretch>
        </p:blipFill>
        <p:spPr>
          <a:xfrm>
            <a:off x="460830" y="3777296"/>
            <a:ext cx="7937378" cy="2336750"/>
          </a:xfrm>
          <a:prstGeom prst="rect">
            <a:avLst/>
          </a:prstGeom>
          <a:ln w="12700">
            <a:miter lim="400000"/>
          </a:ln>
        </p:spPr>
      </p:pic>
      <p:sp>
        <p:nvSpPr>
          <p:cNvPr id="110" name="文本框 2"/>
          <p:cNvSpPr txBox="1"/>
          <p:nvPr/>
        </p:nvSpPr>
        <p:spPr>
          <a:xfrm>
            <a:off x="2657855" y="2095604"/>
            <a:ext cx="3848297" cy="472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777240">
              <a:lnSpc>
                <a:spcPct val="81000"/>
              </a:lnSpc>
              <a:spcBef>
                <a:spcPts val="800"/>
              </a:spcBef>
              <a:defRPr sz="2500">
                <a:solidFill>
                  <a:srgbClr val="FFFFFF"/>
                </a:solidFill>
                <a:latin typeface="微软雅黑"/>
                <a:ea typeface="微软雅黑"/>
                <a:cs typeface="微软雅黑"/>
                <a:sym typeface="微软雅黑"/>
              </a:defRPr>
            </a:lvl1pPr>
          </a:lstStyle>
          <a:p>
            <a:r>
              <a:t>Cloud Through Interface</a:t>
            </a:r>
          </a:p>
        </p:txBody>
      </p:sp>
      <p:sp>
        <p:nvSpPr>
          <p:cNvPr id="111" name="文本框 4"/>
          <p:cNvSpPr txBox="1"/>
          <p:nvPr/>
        </p:nvSpPr>
        <p:spPr>
          <a:xfrm>
            <a:off x="2667143" y="1122784"/>
            <a:ext cx="3829721" cy="1082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758825">
              <a:defRPr sz="5600" b="1">
                <a:solidFill>
                  <a:srgbClr val="FFFFFF"/>
                </a:solidFill>
                <a:latin typeface="微软雅黑"/>
                <a:ea typeface="微软雅黑"/>
                <a:cs typeface="微软雅黑"/>
                <a:sym typeface="微软雅黑"/>
              </a:defRPr>
            </a:lvl1pPr>
          </a:lstStyle>
          <a:p>
            <a:r>
              <a:t>云穿透接口</a:t>
            </a:r>
          </a:p>
        </p:txBody>
      </p:sp>
      <p:sp>
        <p:nvSpPr>
          <p:cNvPr id="112" name="文本框 5"/>
          <p:cNvSpPr txBox="1"/>
          <p:nvPr/>
        </p:nvSpPr>
        <p:spPr>
          <a:xfrm>
            <a:off x="2244950" y="3106322"/>
            <a:ext cx="4674105" cy="1791260"/>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ctr">
              <a:lnSpc>
                <a:spcPct val="120000"/>
              </a:lnSpc>
              <a:defRPr sz="2300">
                <a:solidFill>
                  <a:srgbClr val="15F2FA"/>
                </a:solidFill>
                <a:latin typeface="微软雅黑"/>
                <a:ea typeface="微软雅黑"/>
                <a:cs typeface="微软雅黑"/>
                <a:sym typeface="微软雅黑"/>
              </a:defRPr>
            </a:pPr>
            <a:r>
              <a:t>演讲人：熊茂祥</a:t>
            </a:r>
          </a:p>
          <a:p>
            <a:pPr algn="ctr">
              <a:lnSpc>
                <a:spcPct val="120000"/>
              </a:lnSpc>
              <a:defRPr sz="2300">
                <a:solidFill>
                  <a:srgbClr val="15F2FA"/>
                </a:solidFill>
                <a:latin typeface="微软雅黑"/>
                <a:ea typeface="微软雅黑"/>
                <a:cs typeface="微软雅黑"/>
                <a:sym typeface="微软雅黑"/>
              </a:defRPr>
            </a:pPr>
            <a:r>
              <a:t>邀请方：EDCwifi捷联讯通</a:t>
            </a:r>
            <a:endParaRPr lang="en-US" altLang="zh-CN"/>
          </a:p>
          <a:p>
            <a:pPr algn="ctr">
              <a:lnSpc>
                <a:spcPct val="120000"/>
              </a:lnSpc>
              <a:defRPr sz="2300">
                <a:solidFill>
                  <a:srgbClr val="15F2FA"/>
                </a:solidFill>
                <a:latin typeface="微软雅黑"/>
                <a:ea typeface="微软雅黑"/>
                <a:cs typeface="微软雅黑"/>
                <a:sym typeface="微软雅黑"/>
              </a:defRPr>
            </a:pPr>
            <a:r>
              <a:rPr lang="zh-CN" altLang="en-US"/>
              <a:t>中国排名第一的</a:t>
            </a:r>
            <a:r>
              <a:rPr lang="en-US" altLang="zh-CN"/>
              <a:t>MikroTik</a:t>
            </a:r>
            <a:r>
              <a:rPr lang="zh-CN" altLang="en-US"/>
              <a:t>代理商</a:t>
            </a:r>
            <a:endParaRPr lang="en-US" altLang="zh-CN"/>
          </a:p>
          <a:p>
            <a:pPr algn="ctr">
              <a:lnSpc>
                <a:spcPct val="120000"/>
              </a:lnSpc>
              <a:defRPr sz="2300">
                <a:solidFill>
                  <a:srgbClr val="15F2FA"/>
                </a:solidFill>
                <a:latin typeface="微软雅黑"/>
                <a:ea typeface="微软雅黑"/>
                <a:cs typeface="微软雅黑"/>
                <a:sym typeface="微软雅黑"/>
              </a:defRPr>
            </a:pPr>
            <a:endParaRPr/>
          </a:p>
        </p:txBody>
      </p:sp>
      <p:sp>
        <p:nvSpPr>
          <p:cNvPr id="113" name="矩形 9"/>
          <p:cNvSpPr txBox="1"/>
          <p:nvPr/>
        </p:nvSpPr>
        <p:spPr>
          <a:xfrm>
            <a:off x="2818152" y="2613663"/>
            <a:ext cx="3527703"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150000"/>
              </a:lnSpc>
              <a:defRPr sz="2000" b="1">
                <a:solidFill>
                  <a:srgbClr val="15F2FA"/>
                </a:solidFill>
                <a:latin typeface="微软雅黑"/>
                <a:ea typeface="微软雅黑"/>
                <a:cs typeface="微软雅黑"/>
                <a:sym typeface="微软雅黑"/>
              </a:defRPr>
            </a:pPr>
            <a:r>
              <a:t>MUM 成都 · 2018/1/13</a:t>
            </a:r>
          </a:p>
        </p:txBody>
      </p:sp>
      <p:sp>
        <p:nvSpPr>
          <p:cNvPr id="114" name="直接连接符 7"/>
          <p:cNvSpPr/>
          <p:nvPr/>
        </p:nvSpPr>
        <p:spPr>
          <a:xfrm>
            <a:off x="2658092" y="3057528"/>
            <a:ext cx="3827816" cy="1"/>
          </a:xfrm>
          <a:prstGeom prst="line">
            <a:avLst/>
          </a:prstGeom>
          <a:ln w="6350">
            <a:solidFill>
              <a:srgbClr val="15F2FA"/>
            </a:solidFill>
            <a:miter/>
          </a:ln>
        </p:spPr>
        <p:txBody>
          <a:bodyPr lIns="45719" rIns="45719"/>
          <a:lstStyle/>
          <a:p>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10"/>
                                        </p:tgtEl>
                                        <p:attrNameLst>
                                          <p:attrName>style.visibility</p:attrName>
                                        </p:attrNameLst>
                                      </p:cBhvr>
                                      <p:to>
                                        <p:strVal val="visible"/>
                                      </p:to>
                                    </p:set>
                                    <p:anim calcmode="lin" valueType="num">
                                      <p:cBhvr>
                                        <p:cTn id="12" dur="500" fill="hold"/>
                                        <p:tgtEl>
                                          <p:spTgt spid="110"/>
                                        </p:tgtEl>
                                        <p:attrNameLst>
                                          <p:attrName>ppt_w</p:attrName>
                                        </p:attrNameLst>
                                      </p:cBhvr>
                                      <p:tavLst>
                                        <p:tav tm="0">
                                          <p:val>
                                            <p:fltVal val="0"/>
                                          </p:val>
                                        </p:tav>
                                        <p:tav tm="100000">
                                          <p:val>
                                            <p:strVal val="#ppt_w"/>
                                          </p:val>
                                        </p:tav>
                                      </p:tavLst>
                                    </p:anim>
                                    <p:anim calcmode="lin" valueType="num">
                                      <p:cBhvr>
                                        <p:cTn id="13" dur="500" fill="hold"/>
                                        <p:tgtEl>
                                          <p:spTgt spid="110"/>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 presetClass="entr" presetSubtype="4" fill="hold" grpId="3" nodeType="afterEffect">
                                  <p:stCondLst>
                                    <p:cond delay="0"/>
                                  </p:stCondLst>
                                  <p:iterate>
                                    <p:tmAbs val="0"/>
                                  </p:iterate>
                                  <p:childTnLst>
                                    <p:set>
                                      <p:cBhvr>
                                        <p:cTn id="16" fill="hold"/>
                                        <p:tgtEl>
                                          <p:spTgt spid="113"/>
                                        </p:tgtEl>
                                        <p:attrNameLst>
                                          <p:attrName>style.visibility</p:attrName>
                                        </p:attrNameLst>
                                      </p:cBhvr>
                                      <p:to>
                                        <p:strVal val="visible"/>
                                      </p:to>
                                    </p:set>
                                    <p:anim calcmode="lin" valueType="num">
                                      <p:cBhvr>
                                        <p:cTn id="17" dur="500" fill="hold"/>
                                        <p:tgtEl>
                                          <p:spTgt spid="113"/>
                                        </p:tgtEl>
                                        <p:attrNameLst>
                                          <p:attrName>ppt_x</p:attrName>
                                        </p:attrNameLst>
                                      </p:cBhvr>
                                      <p:tavLst>
                                        <p:tav tm="0">
                                          <p:val>
                                            <p:strVal val="#ppt_x"/>
                                          </p:val>
                                        </p:tav>
                                        <p:tav tm="100000">
                                          <p:val>
                                            <p:strVal val="#ppt_x"/>
                                          </p:val>
                                        </p:tav>
                                      </p:tavLst>
                                    </p:anim>
                                    <p:anim calcmode="lin" valueType="num">
                                      <p:cBhvr>
                                        <p:cTn id="18" dur="500" fill="hold"/>
                                        <p:tgtEl>
                                          <p:spTgt spid="11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4" presetClass="entr" presetSubtype="32" fill="hold" grpId="4" nodeType="afterEffect">
                                  <p:stCondLst>
                                    <p:cond delay="0"/>
                                  </p:stCondLst>
                                  <p:iterate>
                                    <p:tmAbs val="0"/>
                                  </p:iterate>
                                  <p:childTnLst>
                                    <p:set>
                                      <p:cBhvr>
                                        <p:cTn id="21" fill="hold"/>
                                        <p:tgtEl>
                                          <p:spTgt spid="114"/>
                                        </p:tgtEl>
                                        <p:attrNameLst>
                                          <p:attrName>style.visibility</p:attrName>
                                        </p:attrNameLst>
                                      </p:cBhvr>
                                      <p:to>
                                        <p:strVal val="visible"/>
                                      </p:to>
                                    </p:set>
                                    <p:animEffect transition="in" filter="box(out)">
                                      <p:cBhvr>
                                        <p:cTn id="22" dur="2000"/>
                                        <p:tgtEl>
                                          <p:spTgt spid="114"/>
                                        </p:tgtEl>
                                      </p:cBhvr>
                                    </p:animEffect>
                                  </p:childTnLst>
                                </p:cTn>
                              </p:par>
                            </p:childTnLst>
                          </p:cTn>
                        </p:par>
                        <p:par>
                          <p:cTn id="23" fill="hold">
                            <p:stCondLst>
                              <p:cond delay="3500"/>
                            </p:stCondLst>
                            <p:childTnLst>
                              <p:par>
                                <p:cTn id="24" presetID="2" presetClass="entr" presetSubtype="4" fill="hold" grpId="5" nodeType="afterEffect">
                                  <p:stCondLst>
                                    <p:cond delay="0"/>
                                  </p:stCondLst>
                                  <p:iterate>
                                    <p:tmAbs val="0"/>
                                  </p:iterate>
                                  <p:childTnLst>
                                    <p:set>
                                      <p:cBhvr>
                                        <p:cTn id="25" fill="hold"/>
                                        <p:tgtEl>
                                          <p:spTgt spid="112"/>
                                        </p:tgtEl>
                                        <p:attrNameLst>
                                          <p:attrName>style.visibility</p:attrName>
                                        </p:attrNameLst>
                                      </p:cBhvr>
                                      <p:to>
                                        <p:strVal val="visible"/>
                                      </p:to>
                                    </p:set>
                                    <p:anim calcmode="lin" valueType="num">
                                      <p:cBhvr>
                                        <p:cTn id="26" dur="500" fill="hold"/>
                                        <p:tgtEl>
                                          <p:spTgt spid="112"/>
                                        </p:tgtEl>
                                        <p:attrNameLst>
                                          <p:attrName>ppt_x</p:attrName>
                                        </p:attrNameLst>
                                      </p:cBhvr>
                                      <p:tavLst>
                                        <p:tav tm="0">
                                          <p:val>
                                            <p:strVal val="#ppt_x"/>
                                          </p:val>
                                        </p:tav>
                                        <p:tav tm="100000">
                                          <p:val>
                                            <p:strVal val="#ppt_x"/>
                                          </p:val>
                                        </p:tav>
                                      </p:tavLst>
                                    </p:anim>
                                    <p:anim calcmode="lin" valueType="num">
                                      <p:cBhvr>
                                        <p:cTn id="27" dur="500" fill="hold"/>
                                        <p:tgtEl>
                                          <p:spTgt spid="1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2" animBg="1" advAuto="0"/>
      <p:bldP spid="111" grpId="1" animBg="1" advAuto="0"/>
      <p:bldP spid="112" grpId="5" animBg="1" advAuto="0"/>
      <p:bldP spid="113" grpId="3" animBg="1" advAuto="0"/>
      <p:bldP spid="114" grpId="4" animBg="1" advAuto="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21" name="组合 6"/>
          <p:cNvGrpSpPr/>
          <p:nvPr/>
        </p:nvGrpSpPr>
        <p:grpSpPr>
          <a:xfrm>
            <a:off x="718184" y="250546"/>
            <a:ext cx="668301" cy="560984"/>
            <a:chOff x="0" y="0"/>
            <a:chExt cx="668299" cy="560983"/>
          </a:xfrm>
        </p:grpSpPr>
        <p:sp>
          <p:nvSpPr>
            <p:cNvPr id="218"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219"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220"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02</a:t>
              </a:r>
            </a:p>
          </p:txBody>
        </p:sp>
      </p:grpSp>
      <p:sp>
        <p:nvSpPr>
          <p:cNvPr id="222"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223" name="文本框 11"/>
          <p:cNvSpPr txBox="1"/>
          <p:nvPr/>
        </p:nvSpPr>
        <p:spPr>
          <a:xfrm>
            <a:off x="1485264" y="388620"/>
            <a:ext cx="5315587"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000" b="1">
                <a:solidFill>
                  <a:srgbClr val="FFFFFF"/>
                </a:solidFill>
                <a:latin typeface="微软雅黑"/>
                <a:ea typeface="微软雅黑"/>
                <a:cs typeface="微软雅黑"/>
                <a:sym typeface="微软雅黑"/>
              </a:defRPr>
            </a:pPr>
            <a:r>
              <a:t>云穿透接口可以解决哪些问题</a:t>
            </a:r>
          </a:p>
        </p:txBody>
      </p:sp>
      <p:sp>
        <p:nvSpPr>
          <p:cNvPr id="224" name="矩形 127"/>
          <p:cNvSpPr txBox="1"/>
          <p:nvPr/>
        </p:nvSpPr>
        <p:spPr>
          <a:xfrm>
            <a:off x="628109" y="1392214"/>
            <a:ext cx="2955291" cy="19735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defTabSz="795019">
              <a:spcBef>
                <a:spcPts val="800"/>
              </a:spcBef>
              <a:defRPr sz="1300">
                <a:solidFill>
                  <a:srgbClr val="FFFFFF"/>
                </a:solidFill>
                <a:latin typeface="微软雅黑"/>
                <a:ea typeface="微软雅黑"/>
                <a:cs typeface="微软雅黑"/>
                <a:sym typeface="微软雅黑"/>
              </a:defRPr>
            </a:lvl1pPr>
          </a:lstStyle>
          <a:p>
            <a:r>
              <a:t>例如有维护点在马来西亚或者尼日利亚这些较远的国家，国内直连的话会有相当严重的丢包，几乎卡的无法正常进行运维操作。云穿透有海外专用服务器，采用电信CN2国际加速节点，让我们的业务就算维护到天涯海角也能如丝般顺滑。</a:t>
            </a:r>
          </a:p>
        </p:txBody>
      </p:sp>
      <p:grpSp>
        <p:nvGrpSpPr>
          <p:cNvPr id="227" name="组合 129"/>
          <p:cNvGrpSpPr/>
          <p:nvPr/>
        </p:nvGrpSpPr>
        <p:grpSpPr>
          <a:xfrm>
            <a:off x="4378959" y="3647417"/>
            <a:ext cx="992507" cy="981827"/>
            <a:chOff x="0" y="0"/>
            <a:chExt cx="992505" cy="981826"/>
          </a:xfrm>
        </p:grpSpPr>
        <p:sp>
          <p:nvSpPr>
            <p:cNvPr id="225" name="Freeform 15"/>
            <p:cNvSpPr/>
            <p:nvPr/>
          </p:nvSpPr>
          <p:spPr>
            <a:xfrm>
              <a:off x="0" y="-1"/>
              <a:ext cx="992506" cy="981828"/>
            </a:xfrm>
            <a:custGeom>
              <a:avLst/>
              <a:gdLst/>
              <a:ahLst/>
              <a:cxnLst>
                <a:cxn ang="0">
                  <a:pos x="wd2" y="hd2"/>
                </a:cxn>
                <a:cxn ang="5400000">
                  <a:pos x="wd2" y="hd2"/>
                </a:cxn>
                <a:cxn ang="10800000">
                  <a:pos x="wd2" y="hd2"/>
                </a:cxn>
                <a:cxn ang="16200000">
                  <a:pos x="wd2" y="hd2"/>
                </a:cxn>
              </a:cxnLst>
              <a:rect l="0" t="0" r="r" b="b"/>
              <a:pathLst>
                <a:path w="21600" h="21600" extrusionOk="0">
                  <a:moveTo>
                    <a:pt x="12278" y="21600"/>
                  </a:moveTo>
                  <a:cubicBezTo>
                    <a:pt x="12733" y="18613"/>
                    <a:pt x="12733" y="18613"/>
                    <a:pt x="12733" y="18613"/>
                  </a:cubicBezTo>
                  <a:cubicBezTo>
                    <a:pt x="15006" y="17923"/>
                    <a:pt x="15006" y="17923"/>
                    <a:pt x="15006" y="17923"/>
                  </a:cubicBezTo>
                  <a:cubicBezTo>
                    <a:pt x="17280" y="19532"/>
                    <a:pt x="17280" y="19532"/>
                    <a:pt x="17280" y="19532"/>
                  </a:cubicBezTo>
                  <a:cubicBezTo>
                    <a:pt x="19554" y="17234"/>
                    <a:pt x="19554" y="17234"/>
                    <a:pt x="19554" y="17234"/>
                  </a:cubicBezTo>
                  <a:cubicBezTo>
                    <a:pt x="17735" y="14936"/>
                    <a:pt x="17735" y="14936"/>
                    <a:pt x="17735" y="14936"/>
                  </a:cubicBezTo>
                  <a:cubicBezTo>
                    <a:pt x="18644" y="12868"/>
                    <a:pt x="18644" y="12868"/>
                    <a:pt x="18644" y="12868"/>
                  </a:cubicBezTo>
                  <a:cubicBezTo>
                    <a:pt x="21600" y="12409"/>
                    <a:pt x="21600" y="12409"/>
                    <a:pt x="21600" y="12409"/>
                  </a:cubicBezTo>
                  <a:cubicBezTo>
                    <a:pt x="21600" y="9191"/>
                    <a:pt x="21600" y="9191"/>
                    <a:pt x="21600" y="9191"/>
                  </a:cubicBezTo>
                  <a:cubicBezTo>
                    <a:pt x="18644" y="8732"/>
                    <a:pt x="18644" y="8732"/>
                    <a:pt x="18644" y="8732"/>
                  </a:cubicBezTo>
                  <a:cubicBezTo>
                    <a:pt x="18644" y="8502"/>
                    <a:pt x="18644" y="8502"/>
                    <a:pt x="18644" y="8502"/>
                  </a:cubicBezTo>
                  <a:cubicBezTo>
                    <a:pt x="18644" y="8502"/>
                    <a:pt x="18644" y="8502"/>
                    <a:pt x="18644" y="8502"/>
                  </a:cubicBezTo>
                  <a:cubicBezTo>
                    <a:pt x="18189" y="7583"/>
                    <a:pt x="18189" y="7583"/>
                    <a:pt x="18189" y="7583"/>
                  </a:cubicBezTo>
                  <a:cubicBezTo>
                    <a:pt x="18189" y="7123"/>
                    <a:pt x="18189" y="7123"/>
                    <a:pt x="18189" y="7123"/>
                  </a:cubicBezTo>
                  <a:cubicBezTo>
                    <a:pt x="18189" y="7123"/>
                    <a:pt x="18189" y="7123"/>
                    <a:pt x="18189" y="7123"/>
                  </a:cubicBezTo>
                  <a:cubicBezTo>
                    <a:pt x="17735" y="6664"/>
                    <a:pt x="17735" y="6664"/>
                    <a:pt x="17735" y="6664"/>
                  </a:cubicBezTo>
                  <a:cubicBezTo>
                    <a:pt x="19554" y="4136"/>
                    <a:pt x="19554" y="4136"/>
                    <a:pt x="19554" y="4136"/>
                  </a:cubicBezTo>
                  <a:cubicBezTo>
                    <a:pt x="17280" y="2068"/>
                    <a:pt x="17280" y="2068"/>
                    <a:pt x="17280" y="2068"/>
                  </a:cubicBezTo>
                  <a:cubicBezTo>
                    <a:pt x="15006" y="3677"/>
                    <a:pt x="15006" y="3677"/>
                    <a:pt x="15006" y="3677"/>
                  </a:cubicBezTo>
                  <a:cubicBezTo>
                    <a:pt x="12733" y="2757"/>
                    <a:pt x="12733" y="2757"/>
                    <a:pt x="12733" y="2757"/>
                  </a:cubicBezTo>
                  <a:cubicBezTo>
                    <a:pt x="12278" y="0"/>
                    <a:pt x="12278" y="0"/>
                    <a:pt x="12278" y="0"/>
                  </a:cubicBezTo>
                  <a:cubicBezTo>
                    <a:pt x="9322" y="0"/>
                    <a:pt x="9322" y="0"/>
                    <a:pt x="9322" y="0"/>
                  </a:cubicBezTo>
                  <a:cubicBezTo>
                    <a:pt x="8640" y="2757"/>
                    <a:pt x="8640" y="2757"/>
                    <a:pt x="8640" y="2757"/>
                  </a:cubicBezTo>
                  <a:cubicBezTo>
                    <a:pt x="6594" y="3677"/>
                    <a:pt x="6594" y="3677"/>
                    <a:pt x="6594" y="3677"/>
                  </a:cubicBezTo>
                  <a:cubicBezTo>
                    <a:pt x="4320" y="2068"/>
                    <a:pt x="4320" y="2068"/>
                    <a:pt x="4320" y="2068"/>
                  </a:cubicBezTo>
                  <a:cubicBezTo>
                    <a:pt x="2046" y="4136"/>
                    <a:pt x="2046" y="4136"/>
                    <a:pt x="2046" y="4136"/>
                  </a:cubicBezTo>
                  <a:cubicBezTo>
                    <a:pt x="3865" y="6664"/>
                    <a:pt x="3865" y="6664"/>
                    <a:pt x="3865" y="6664"/>
                  </a:cubicBezTo>
                  <a:cubicBezTo>
                    <a:pt x="2956" y="8732"/>
                    <a:pt x="2956" y="8732"/>
                    <a:pt x="2956" y="8732"/>
                  </a:cubicBezTo>
                  <a:cubicBezTo>
                    <a:pt x="0" y="9191"/>
                    <a:pt x="0" y="9191"/>
                    <a:pt x="0" y="9191"/>
                  </a:cubicBezTo>
                  <a:cubicBezTo>
                    <a:pt x="0" y="12409"/>
                    <a:pt x="0" y="12409"/>
                    <a:pt x="0" y="12409"/>
                  </a:cubicBezTo>
                  <a:cubicBezTo>
                    <a:pt x="2956" y="12868"/>
                    <a:pt x="2956" y="12868"/>
                    <a:pt x="2956" y="12868"/>
                  </a:cubicBezTo>
                  <a:cubicBezTo>
                    <a:pt x="3638" y="14936"/>
                    <a:pt x="3638" y="14936"/>
                    <a:pt x="3638" y="14936"/>
                  </a:cubicBezTo>
                  <a:cubicBezTo>
                    <a:pt x="2046" y="17234"/>
                    <a:pt x="2046" y="17234"/>
                    <a:pt x="2046" y="17234"/>
                  </a:cubicBezTo>
                  <a:cubicBezTo>
                    <a:pt x="4320" y="19532"/>
                    <a:pt x="4320" y="19532"/>
                    <a:pt x="4320" y="19532"/>
                  </a:cubicBezTo>
                  <a:cubicBezTo>
                    <a:pt x="6594" y="17923"/>
                    <a:pt x="6594" y="17923"/>
                    <a:pt x="6594" y="17923"/>
                  </a:cubicBezTo>
                  <a:cubicBezTo>
                    <a:pt x="8640" y="18843"/>
                    <a:pt x="8640" y="18843"/>
                    <a:pt x="8640" y="18843"/>
                  </a:cubicBezTo>
                  <a:cubicBezTo>
                    <a:pt x="9322" y="21600"/>
                    <a:pt x="9322" y="21600"/>
                    <a:pt x="9322" y="21600"/>
                  </a:cubicBezTo>
                  <a:cubicBezTo>
                    <a:pt x="12278" y="21600"/>
                    <a:pt x="12278" y="21600"/>
                    <a:pt x="12278" y="21600"/>
                  </a:cubicBezTo>
                  <a:close/>
                  <a:moveTo>
                    <a:pt x="16371" y="9881"/>
                  </a:moveTo>
                  <a:cubicBezTo>
                    <a:pt x="16825" y="13098"/>
                    <a:pt x="14779" y="16085"/>
                    <a:pt x="11596" y="16545"/>
                  </a:cubicBezTo>
                  <a:cubicBezTo>
                    <a:pt x="8413" y="17004"/>
                    <a:pt x="5457" y="14706"/>
                    <a:pt x="5002" y="11489"/>
                  </a:cubicBezTo>
                  <a:cubicBezTo>
                    <a:pt x="4775" y="8272"/>
                    <a:pt x="6821" y="5515"/>
                    <a:pt x="10004" y="5055"/>
                  </a:cubicBezTo>
                  <a:cubicBezTo>
                    <a:pt x="10914" y="4826"/>
                    <a:pt x="11823" y="5055"/>
                    <a:pt x="12733" y="5285"/>
                  </a:cubicBezTo>
                  <a:cubicBezTo>
                    <a:pt x="12733" y="5285"/>
                    <a:pt x="12733" y="5285"/>
                    <a:pt x="12733" y="5285"/>
                  </a:cubicBezTo>
                  <a:cubicBezTo>
                    <a:pt x="13415" y="5515"/>
                    <a:pt x="14324" y="5974"/>
                    <a:pt x="14779" y="6664"/>
                  </a:cubicBezTo>
                  <a:cubicBezTo>
                    <a:pt x="15234" y="6894"/>
                    <a:pt x="15461" y="7353"/>
                    <a:pt x="15688" y="7813"/>
                  </a:cubicBezTo>
                  <a:cubicBezTo>
                    <a:pt x="16143" y="8502"/>
                    <a:pt x="16371" y="9191"/>
                    <a:pt x="16371" y="9881"/>
                  </a:cubicBezTo>
                  <a:close/>
                </a:path>
              </a:pathLst>
            </a:custGeom>
            <a:solidFill>
              <a:srgbClr val="FFFFFF">
                <a:alpha val="4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26" name="Freeform 16"/>
            <p:cNvSpPr/>
            <p:nvPr/>
          </p:nvSpPr>
          <p:spPr>
            <a:xfrm>
              <a:off x="334372" y="291893"/>
              <a:ext cx="323760" cy="366196"/>
            </a:xfrm>
            <a:custGeom>
              <a:avLst/>
              <a:gdLst/>
              <a:ahLst/>
              <a:cxnLst>
                <a:cxn ang="0">
                  <a:pos x="wd2" y="hd2"/>
                </a:cxn>
                <a:cxn ang="5400000">
                  <a:pos x="wd2" y="hd2"/>
                </a:cxn>
                <a:cxn ang="10800000">
                  <a:pos x="wd2" y="hd2"/>
                </a:cxn>
                <a:cxn ang="16200000">
                  <a:pos x="wd2" y="hd2"/>
                </a:cxn>
              </a:cxnLst>
              <a:rect l="0" t="0" r="r" b="b"/>
              <a:pathLst>
                <a:path w="21600" h="21600" extrusionOk="0">
                  <a:moveTo>
                    <a:pt x="10452" y="0"/>
                  </a:moveTo>
                  <a:cubicBezTo>
                    <a:pt x="13935" y="0"/>
                    <a:pt x="16723" y="2469"/>
                    <a:pt x="16723" y="4937"/>
                  </a:cubicBezTo>
                  <a:cubicBezTo>
                    <a:pt x="16723" y="8023"/>
                    <a:pt x="13935" y="10491"/>
                    <a:pt x="10452" y="10491"/>
                  </a:cubicBezTo>
                  <a:cubicBezTo>
                    <a:pt x="7665" y="10491"/>
                    <a:pt x="4877" y="8023"/>
                    <a:pt x="4877" y="4937"/>
                  </a:cubicBezTo>
                  <a:cubicBezTo>
                    <a:pt x="4877" y="2469"/>
                    <a:pt x="7665" y="0"/>
                    <a:pt x="10452" y="0"/>
                  </a:cubicBezTo>
                  <a:close/>
                  <a:moveTo>
                    <a:pt x="4181" y="11726"/>
                  </a:moveTo>
                  <a:cubicBezTo>
                    <a:pt x="6968" y="11726"/>
                    <a:pt x="6968" y="11726"/>
                    <a:pt x="6968" y="11726"/>
                  </a:cubicBezTo>
                  <a:cubicBezTo>
                    <a:pt x="9755" y="14811"/>
                    <a:pt x="9755" y="14811"/>
                    <a:pt x="9755" y="14811"/>
                  </a:cubicBezTo>
                  <a:cubicBezTo>
                    <a:pt x="10452" y="16046"/>
                    <a:pt x="11148" y="16046"/>
                    <a:pt x="11845" y="14811"/>
                  </a:cubicBezTo>
                  <a:cubicBezTo>
                    <a:pt x="14632" y="11726"/>
                    <a:pt x="14632" y="11726"/>
                    <a:pt x="14632" y="11726"/>
                  </a:cubicBezTo>
                  <a:cubicBezTo>
                    <a:pt x="16723" y="11726"/>
                    <a:pt x="16723" y="11726"/>
                    <a:pt x="16723" y="11726"/>
                  </a:cubicBezTo>
                  <a:cubicBezTo>
                    <a:pt x="19510" y="11726"/>
                    <a:pt x="21600" y="12960"/>
                    <a:pt x="21600" y="15429"/>
                  </a:cubicBezTo>
                  <a:cubicBezTo>
                    <a:pt x="21600" y="21600"/>
                    <a:pt x="21600" y="21600"/>
                    <a:pt x="21600" y="21600"/>
                  </a:cubicBezTo>
                  <a:cubicBezTo>
                    <a:pt x="18116" y="21600"/>
                    <a:pt x="3484" y="21600"/>
                    <a:pt x="0" y="21600"/>
                  </a:cubicBezTo>
                  <a:cubicBezTo>
                    <a:pt x="0" y="15429"/>
                    <a:pt x="0" y="15429"/>
                    <a:pt x="0" y="15429"/>
                  </a:cubicBezTo>
                  <a:cubicBezTo>
                    <a:pt x="0" y="12960"/>
                    <a:pt x="2090" y="11726"/>
                    <a:pt x="4181" y="11726"/>
                  </a:cubicBezTo>
                  <a:close/>
                </a:path>
              </a:pathLst>
            </a:custGeom>
            <a:solidFill>
              <a:srgbClr val="FFFFFF">
                <a:alpha val="4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grpSp>
        <p:nvGrpSpPr>
          <p:cNvPr id="230" name="组合 132"/>
          <p:cNvGrpSpPr/>
          <p:nvPr/>
        </p:nvGrpSpPr>
        <p:grpSpPr>
          <a:xfrm>
            <a:off x="3646804" y="1400978"/>
            <a:ext cx="992507" cy="1005206"/>
            <a:chOff x="0" y="0"/>
            <a:chExt cx="992505" cy="1005205"/>
          </a:xfrm>
        </p:grpSpPr>
        <p:sp>
          <p:nvSpPr>
            <p:cNvPr id="228" name="Freeform 17"/>
            <p:cNvSpPr/>
            <p:nvPr/>
          </p:nvSpPr>
          <p:spPr>
            <a:xfrm>
              <a:off x="-1" y="0"/>
              <a:ext cx="992507" cy="1005206"/>
            </a:xfrm>
            <a:custGeom>
              <a:avLst/>
              <a:gdLst/>
              <a:ahLst/>
              <a:cxnLst>
                <a:cxn ang="0">
                  <a:pos x="wd2" y="hd2"/>
                </a:cxn>
                <a:cxn ang="5400000">
                  <a:pos x="wd2" y="hd2"/>
                </a:cxn>
                <a:cxn ang="10800000">
                  <a:pos x="wd2" y="hd2"/>
                </a:cxn>
                <a:cxn ang="16200000">
                  <a:pos x="wd2" y="hd2"/>
                </a:cxn>
              </a:cxnLst>
              <a:rect l="0" t="0" r="r" b="b"/>
              <a:pathLst>
                <a:path w="21600" h="21600" extrusionOk="0">
                  <a:moveTo>
                    <a:pt x="12409" y="21600"/>
                  </a:moveTo>
                  <a:cubicBezTo>
                    <a:pt x="12868" y="18644"/>
                    <a:pt x="12868" y="18644"/>
                    <a:pt x="12868" y="18644"/>
                  </a:cubicBezTo>
                  <a:cubicBezTo>
                    <a:pt x="14936" y="17735"/>
                    <a:pt x="14936" y="17735"/>
                    <a:pt x="14936" y="17735"/>
                  </a:cubicBezTo>
                  <a:cubicBezTo>
                    <a:pt x="17234" y="19554"/>
                    <a:pt x="17234" y="19554"/>
                    <a:pt x="17234" y="19554"/>
                  </a:cubicBezTo>
                  <a:cubicBezTo>
                    <a:pt x="19532" y="17280"/>
                    <a:pt x="19532" y="17280"/>
                    <a:pt x="19532" y="17280"/>
                  </a:cubicBezTo>
                  <a:cubicBezTo>
                    <a:pt x="17923" y="15006"/>
                    <a:pt x="17923" y="15006"/>
                    <a:pt x="17923" y="15006"/>
                  </a:cubicBezTo>
                  <a:cubicBezTo>
                    <a:pt x="18843" y="12733"/>
                    <a:pt x="18843" y="12733"/>
                    <a:pt x="18843" y="12733"/>
                  </a:cubicBezTo>
                  <a:cubicBezTo>
                    <a:pt x="21600" y="12278"/>
                    <a:pt x="21600" y="12278"/>
                    <a:pt x="21600" y="12278"/>
                  </a:cubicBezTo>
                  <a:cubicBezTo>
                    <a:pt x="21600" y="9322"/>
                    <a:pt x="21600" y="9322"/>
                    <a:pt x="21600" y="9322"/>
                  </a:cubicBezTo>
                  <a:cubicBezTo>
                    <a:pt x="18843" y="8640"/>
                    <a:pt x="18843" y="8640"/>
                    <a:pt x="18843" y="8640"/>
                  </a:cubicBezTo>
                  <a:cubicBezTo>
                    <a:pt x="18613" y="8413"/>
                    <a:pt x="18613" y="8413"/>
                    <a:pt x="18613" y="8413"/>
                  </a:cubicBezTo>
                  <a:cubicBezTo>
                    <a:pt x="18613" y="8413"/>
                    <a:pt x="18613" y="8413"/>
                    <a:pt x="18613" y="8413"/>
                  </a:cubicBezTo>
                  <a:cubicBezTo>
                    <a:pt x="18383" y="7731"/>
                    <a:pt x="18383" y="7731"/>
                    <a:pt x="18383" y="7731"/>
                  </a:cubicBezTo>
                  <a:cubicBezTo>
                    <a:pt x="18153" y="7276"/>
                    <a:pt x="18153" y="7276"/>
                    <a:pt x="18153" y="7276"/>
                  </a:cubicBezTo>
                  <a:cubicBezTo>
                    <a:pt x="18153" y="7276"/>
                    <a:pt x="18153" y="7276"/>
                    <a:pt x="18153" y="7276"/>
                  </a:cubicBezTo>
                  <a:cubicBezTo>
                    <a:pt x="17923" y="6594"/>
                    <a:pt x="17923" y="6594"/>
                    <a:pt x="17923" y="6594"/>
                  </a:cubicBezTo>
                  <a:cubicBezTo>
                    <a:pt x="19532" y="4320"/>
                    <a:pt x="19532" y="4320"/>
                    <a:pt x="19532" y="4320"/>
                  </a:cubicBezTo>
                  <a:cubicBezTo>
                    <a:pt x="17234" y="2046"/>
                    <a:pt x="17234" y="2046"/>
                    <a:pt x="17234" y="2046"/>
                  </a:cubicBezTo>
                  <a:cubicBezTo>
                    <a:pt x="14936" y="3638"/>
                    <a:pt x="14936" y="3638"/>
                    <a:pt x="14936" y="3638"/>
                  </a:cubicBezTo>
                  <a:cubicBezTo>
                    <a:pt x="12868" y="2956"/>
                    <a:pt x="12868" y="2956"/>
                    <a:pt x="12868" y="2956"/>
                  </a:cubicBezTo>
                  <a:cubicBezTo>
                    <a:pt x="12409" y="0"/>
                    <a:pt x="12409" y="0"/>
                    <a:pt x="12409" y="0"/>
                  </a:cubicBezTo>
                  <a:cubicBezTo>
                    <a:pt x="9191" y="0"/>
                    <a:pt x="9191" y="0"/>
                    <a:pt x="9191" y="0"/>
                  </a:cubicBezTo>
                  <a:cubicBezTo>
                    <a:pt x="8732" y="2956"/>
                    <a:pt x="8732" y="2956"/>
                    <a:pt x="8732" y="2956"/>
                  </a:cubicBezTo>
                  <a:cubicBezTo>
                    <a:pt x="6664" y="3638"/>
                    <a:pt x="6664" y="3638"/>
                    <a:pt x="6664" y="3638"/>
                  </a:cubicBezTo>
                  <a:cubicBezTo>
                    <a:pt x="4136" y="2046"/>
                    <a:pt x="4136" y="2046"/>
                    <a:pt x="4136" y="2046"/>
                  </a:cubicBezTo>
                  <a:cubicBezTo>
                    <a:pt x="2068" y="4320"/>
                    <a:pt x="2068" y="4320"/>
                    <a:pt x="2068" y="4320"/>
                  </a:cubicBezTo>
                  <a:cubicBezTo>
                    <a:pt x="3677" y="6594"/>
                    <a:pt x="3677" y="6594"/>
                    <a:pt x="3677" y="6594"/>
                  </a:cubicBezTo>
                  <a:cubicBezTo>
                    <a:pt x="2757" y="8640"/>
                    <a:pt x="2757" y="8640"/>
                    <a:pt x="2757" y="8640"/>
                  </a:cubicBezTo>
                  <a:cubicBezTo>
                    <a:pt x="0" y="9322"/>
                    <a:pt x="0" y="9322"/>
                    <a:pt x="0" y="9322"/>
                  </a:cubicBezTo>
                  <a:cubicBezTo>
                    <a:pt x="0" y="12278"/>
                    <a:pt x="0" y="12278"/>
                    <a:pt x="0" y="12278"/>
                  </a:cubicBezTo>
                  <a:cubicBezTo>
                    <a:pt x="2757" y="12733"/>
                    <a:pt x="2757" y="12733"/>
                    <a:pt x="2757" y="12733"/>
                  </a:cubicBezTo>
                  <a:cubicBezTo>
                    <a:pt x="3677" y="15006"/>
                    <a:pt x="3677" y="15006"/>
                    <a:pt x="3677" y="15006"/>
                  </a:cubicBezTo>
                  <a:cubicBezTo>
                    <a:pt x="2068" y="17280"/>
                    <a:pt x="2068" y="17280"/>
                    <a:pt x="2068" y="17280"/>
                  </a:cubicBezTo>
                  <a:cubicBezTo>
                    <a:pt x="4136" y="19554"/>
                    <a:pt x="4136" y="19554"/>
                    <a:pt x="4136" y="19554"/>
                  </a:cubicBezTo>
                  <a:cubicBezTo>
                    <a:pt x="6664" y="17735"/>
                    <a:pt x="6664" y="17735"/>
                    <a:pt x="6664" y="17735"/>
                  </a:cubicBezTo>
                  <a:cubicBezTo>
                    <a:pt x="8732" y="18644"/>
                    <a:pt x="8732" y="18644"/>
                    <a:pt x="8732" y="18644"/>
                  </a:cubicBezTo>
                  <a:cubicBezTo>
                    <a:pt x="9191" y="21600"/>
                    <a:pt x="9191" y="21600"/>
                    <a:pt x="9191" y="21600"/>
                  </a:cubicBezTo>
                  <a:cubicBezTo>
                    <a:pt x="12409" y="21600"/>
                    <a:pt x="12409" y="21600"/>
                    <a:pt x="12409" y="21600"/>
                  </a:cubicBezTo>
                  <a:close/>
                  <a:moveTo>
                    <a:pt x="16545" y="10004"/>
                  </a:moveTo>
                  <a:cubicBezTo>
                    <a:pt x="17004" y="13187"/>
                    <a:pt x="14706" y="16143"/>
                    <a:pt x="11489" y="16371"/>
                  </a:cubicBezTo>
                  <a:cubicBezTo>
                    <a:pt x="8502" y="16825"/>
                    <a:pt x="5515" y="14779"/>
                    <a:pt x="5055" y="11596"/>
                  </a:cubicBezTo>
                  <a:cubicBezTo>
                    <a:pt x="4596" y="8413"/>
                    <a:pt x="6894" y="5457"/>
                    <a:pt x="10111" y="5002"/>
                  </a:cubicBezTo>
                  <a:cubicBezTo>
                    <a:pt x="11030" y="5002"/>
                    <a:pt x="11949" y="5002"/>
                    <a:pt x="12638" y="5457"/>
                  </a:cubicBezTo>
                  <a:cubicBezTo>
                    <a:pt x="12638" y="5457"/>
                    <a:pt x="12638" y="5457"/>
                    <a:pt x="12638" y="5457"/>
                  </a:cubicBezTo>
                  <a:cubicBezTo>
                    <a:pt x="13557" y="5684"/>
                    <a:pt x="14247" y="6139"/>
                    <a:pt x="14936" y="6821"/>
                  </a:cubicBezTo>
                  <a:cubicBezTo>
                    <a:pt x="15166" y="7048"/>
                    <a:pt x="15626" y="7503"/>
                    <a:pt x="15855" y="7958"/>
                  </a:cubicBezTo>
                  <a:cubicBezTo>
                    <a:pt x="16085" y="8640"/>
                    <a:pt x="16545" y="9322"/>
                    <a:pt x="16545" y="10004"/>
                  </a:cubicBezTo>
                  <a:close/>
                </a:path>
              </a:pathLst>
            </a:custGeom>
            <a:solidFill>
              <a:srgbClr val="FFFFFF">
                <a:alpha val="5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29" name="Freeform 18"/>
            <p:cNvSpPr/>
            <p:nvPr/>
          </p:nvSpPr>
          <p:spPr>
            <a:xfrm>
              <a:off x="337987" y="307642"/>
              <a:ext cx="316530" cy="3684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4400" y="0"/>
                    <a:pt x="16560" y="1851"/>
                    <a:pt x="16560" y="4937"/>
                  </a:cubicBezTo>
                  <a:cubicBezTo>
                    <a:pt x="16560" y="8023"/>
                    <a:pt x="14400" y="9874"/>
                    <a:pt x="10800" y="9874"/>
                  </a:cubicBezTo>
                  <a:cubicBezTo>
                    <a:pt x="7200" y="9874"/>
                    <a:pt x="5040" y="8023"/>
                    <a:pt x="5040" y="4937"/>
                  </a:cubicBezTo>
                  <a:cubicBezTo>
                    <a:pt x="5040" y="1851"/>
                    <a:pt x="7200" y="0"/>
                    <a:pt x="10800" y="0"/>
                  </a:cubicBezTo>
                  <a:close/>
                  <a:moveTo>
                    <a:pt x="4320" y="11109"/>
                  </a:moveTo>
                  <a:cubicBezTo>
                    <a:pt x="7200" y="11109"/>
                    <a:pt x="7200" y="11109"/>
                    <a:pt x="7200" y="11109"/>
                  </a:cubicBezTo>
                  <a:cubicBezTo>
                    <a:pt x="9360" y="14811"/>
                    <a:pt x="9360" y="14811"/>
                    <a:pt x="9360" y="14811"/>
                  </a:cubicBezTo>
                  <a:cubicBezTo>
                    <a:pt x="10080" y="16046"/>
                    <a:pt x="11520" y="16046"/>
                    <a:pt x="12240" y="14811"/>
                  </a:cubicBezTo>
                  <a:cubicBezTo>
                    <a:pt x="14400" y="11109"/>
                    <a:pt x="14400" y="11109"/>
                    <a:pt x="14400" y="11109"/>
                  </a:cubicBezTo>
                  <a:cubicBezTo>
                    <a:pt x="17280" y="11109"/>
                    <a:pt x="17280" y="11109"/>
                    <a:pt x="17280" y="11109"/>
                  </a:cubicBezTo>
                  <a:cubicBezTo>
                    <a:pt x="19440" y="11109"/>
                    <a:pt x="21600" y="12960"/>
                    <a:pt x="21600" y="15429"/>
                  </a:cubicBezTo>
                  <a:cubicBezTo>
                    <a:pt x="21600" y="21600"/>
                    <a:pt x="21600" y="21600"/>
                    <a:pt x="21600" y="21600"/>
                  </a:cubicBezTo>
                  <a:cubicBezTo>
                    <a:pt x="18000" y="21600"/>
                    <a:pt x="3600" y="21600"/>
                    <a:pt x="0" y="21600"/>
                  </a:cubicBezTo>
                  <a:cubicBezTo>
                    <a:pt x="0" y="15429"/>
                    <a:pt x="0" y="15429"/>
                    <a:pt x="0" y="15429"/>
                  </a:cubicBezTo>
                  <a:cubicBezTo>
                    <a:pt x="0" y="12960"/>
                    <a:pt x="2160" y="11109"/>
                    <a:pt x="4320" y="11109"/>
                  </a:cubicBezTo>
                  <a:close/>
                </a:path>
              </a:pathLst>
            </a:custGeom>
            <a:solidFill>
              <a:srgbClr val="FFFFFF">
                <a:alpha val="5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grpSp>
        <p:nvGrpSpPr>
          <p:cNvPr id="233" name="组合 135"/>
          <p:cNvGrpSpPr/>
          <p:nvPr/>
        </p:nvGrpSpPr>
        <p:grpSpPr>
          <a:xfrm>
            <a:off x="4561840" y="2024632"/>
            <a:ext cx="1498837" cy="1500571"/>
            <a:chOff x="0" y="0"/>
            <a:chExt cx="1498836" cy="1500569"/>
          </a:xfrm>
        </p:grpSpPr>
        <p:sp>
          <p:nvSpPr>
            <p:cNvPr id="231" name="Freeform 19"/>
            <p:cNvSpPr/>
            <p:nvPr/>
          </p:nvSpPr>
          <p:spPr>
            <a:xfrm>
              <a:off x="0" y="-1"/>
              <a:ext cx="1498837" cy="1500571"/>
            </a:xfrm>
            <a:custGeom>
              <a:avLst/>
              <a:gdLst/>
              <a:ahLst/>
              <a:cxnLst>
                <a:cxn ang="0">
                  <a:pos x="wd2" y="hd2"/>
                </a:cxn>
                <a:cxn ang="5400000">
                  <a:pos x="wd2" y="hd2"/>
                </a:cxn>
                <a:cxn ang="10800000">
                  <a:pos x="wd2" y="hd2"/>
                </a:cxn>
                <a:cxn ang="16200000">
                  <a:pos x="wd2" y="hd2"/>
                </a:cxn>
              </a:cxnLst>
              <a:rect l="0" t="0" r="r" b="b"/>
              <a:pathLst>
                <a:path w="21600" h="21600" extrusionOk="0">
                  <a:moveTo>
                    <a:pt x="12323" y="21600"/>
                  </a:moveTo>
                  <a:cubicBezTo>
                    <a:pt x="12877" y="18692"/>
                    <a:pt x="12877" y="18692"/>
                    <a:pt x="12877" y="18692"/>
                  </a:cubicBezTo>
                  <a:cubicBezTo>
                    <a:pt x="14954" y="17862"/>
                    <a:pt x="14954" y="17862"/>
                    <a:pt x="14954" y="17862"/>
                  </a:cubicBezTo>
                  <a:cubicBezTo>
                    <a:pt x="17308" y="19523"/>
                    <a:pt x="17308" y="19523"/>
                    <a:pt x="17308" y="19523"/>
                  </a:cubicBezTo>
                  <a:cubicBezTo>
                    <a:pt x="19523" y="17308"/>
                    <a:pt x="19523" y="17308"/>
                    <a:pt x="19523" y="17308"/>
                  </a:cubicBezTo>
                  <a:cubicBezTo>
                    <a:pt x="17862" y="14954"/>
                    <a:pt x="17862" y="14954"/>
                    <a:pt x="17862" y="14954"/>
                  </a:cubicBezTo>
                  <a:cubicBezTo>
                    <a:pt x="18692" y="12877"/>
                    <a:pt x="18692" y="12877"/>
                    <a:pt x="18692" y="12877"/>
                  </a:cubicBezTo>
                  <a:cubicBezTo>
                    <a:pt x="21600" y="12323"/>
                    <a:pt x="21600" y="12323"/>
                    <a:pt x="21600" y="12323"/>
                  </a:cubicBezTo>
                  <a:cubicBezTo>
                    <a:pt x="21600" y="9277"/>
                    <a:pt x="21600" y="9277"/>
                    <a:pt x="21600" y="9277"/>
                  </a:cubicBezTo>
                  <a:cubicBezTo>
                    <a:pt x="18692" y="8723"/>
                    <a:pt x="18692" y="8723"/>
                    <a:pt x="18692" y="8723"/>
                  </a:cubicBezTo>
                  <a:cubicBezTo>
                    <a:pt x="18692" y="8585"/>
                    <a:pt x="18692" y="8585"/>
                    <a:pt x="18692" y="8585"/>
                  </a:cubicBezTo>
                  <a:cubicBezTo>
                    <a:pt x="18692" y="8585"/>
                    <a:pt x="18692" y="8585"/>
                    <a:pt x="18692" y="8585"/>
                  </a:cubicBezTo>
                  <a:cubicBezTo>
                    <a:pt x="18277" y="7754"/>
                    <a:pt x="18277" y="7754"/>
                    <a:pt x="18277" y="7754"/>
                  </a:cubicBezTo>
                  <a:cubicBezTo>
                    <a:pt x="18138" y="7338"/>
                    <a:pt x="18138" y="7338"/>
                    <a:pt x="18138" y="7338"/>
                  </a:cubicBezTo>
                  <a:cubicBezTo>
                    <a:pt x="18138" y="7338"/>
                    <a:pt x="18138" y="7338"/>
                    <a:pt x="18138" y="7338"/>
                  </a:cubicBezTo>
                  <a:cubicBezTo>
                    <a:pt x="17862" y="6646"/>
                    <a:pt x="17862" y="6646"/>
                    <a:pt x="17862" y="6646"/>
                  </a:cubicBezTo>
                  <a:cubicBezTo>
                    <a:pt x="19523" y="4292"/>
                    <a:pt x="19523" y="4292"/>
                    <a:pt x="19523" y="4292"/>
                  </a:cubicBezTo>
                  <a:cubicBezTo>
                    <a:pt x="17308" y="2077"/>
                    <a:pt x="17308" y="2077"/>
                    <a:pt x="17308" y="2077"/>
                  </a:cubicBezTo>
                  <a:cubicBezTo>
                    <a:pt x="14954" y="3738"/>
                    <a:pt x="14954" y="3738"/>
                    <a:pt x="14954" y="3738"/>
                  </a:cubicBezTo>
                  <a:cubicBezTo>
                    <a:pt x="12877" y="2908"/>
                    <a:pt x="12877" y="2908"/>
                    <a:pt x="12877" y="2908"/>
                  </a:cubicBezTo>
                  <a:cubicBezTo>
                    <a:pt x="12323" y="0"/>
                    <a:pt x="12323" y="0"/>
                    <a:pt x="12323" y="0"/>
                  </a:cubicBezTo>
                  <a:cubicBezTo>
                    <a:pt x="9277" y="0"/>
                    <a:pt x="9277" y="0"/>
                    <a:pt x="9277" y="0"/>
                  </a:cubicBezTo>
                  <a:cubicBezTo>
                    <a:pt x="8723" y="2908"/>
                    <a:pt x="8723" y="2908"/>
                    <a:pt x="8723" y="2908"/>
                  </a:cubicBezTo>
                  <a:cubicBezTo>
                    <a:pt x="6646" y="3738"/>
                    <a:pt x="6646" y="3738"/>
                    <a:pt x="6646" y="3738"/>
                  </a:cubicBezTo>
                  <a:cubicBezTo>
                    <a:pt x="4292" y="2077"/>
                    <a:pt x="4292" y="2077"/>
                    <a:pt x="4292" y="2077"/>
                  </a:cubicBezTo>
                  <a:cubicBezTo>
                    <a:pt x="2077" y="4292"/>
                    <a:pt x="2077" y="4292"/>
                    <a:pt x="2077" y="4292"/>
                  </a:cubicBezTo>
                  <a:cubicBezTo>
                    <a:pt x="3738" y="6646"/>
                    <a:pt x="3738" y="6646"/>
                    <a:pt x="3738" y="6646"/>
                  </a:cubicBezTo>
                  <a:cubicBezTo>
                    <a:pt x="2908" y="8723"/>
                    <a:pt x="2908" y="8723"/>
                    <a:pt x="2908" y="8723"/>
                  </a:cubicBezTo>
                  <a:cubicBezTo>
                    <a:pt x="0" y="9277"/>
                    <a:pt x="0" y="9277"/>
                    <a:pt x="0" y="9277"/>
                  </a:cubicBezTo>
                  <a:cubicBezTo>
                    <a:pt x="0" y="12323"/>
                    <a:pt x="0" y="12323"/>
                    <a:pt x="0" y="12323"/>
                  </a:cubicBezTo>
                  <a:cubicBezTo>
                    <a:pt x="2908" y="12877"/>
                    <a:pt x="2908" y="12877"/>
                    <a:pt x="2908" y="12877"/>
                  </a:cubicBezTo>
                  <a:cubicBezTo>
                    <a:pt x="3738" y="14954"/>
                    <a:pt x="3738" y="14954"/>
                    <a:pt x="3738" y="14954"/>
                  </a:cubicBezTo>
                  <a:cubicBezTo>
                    <a:pt x="2077" y="17308"/>
                    <a:pt x="2077" y="17308"/>
                    <a:pt x="2077" y="17308"/>
                  </a:cubicBezTo>
                  <a:cubicBezTo>
                    <a:pt x="4292" y="19523"/>
                    <a:pt x="4292" y="19523"/>
                    <a:pt x="4292" y="19523"/>
                  </a:cubicBezTo>
                  <a:cubicBezTo>
                    <a:pt x="6646" y="17862"/>
                    <a:pt x="6646" y="17862"/>
                    <a:pt x="6646" y="17862"/>
                  </a:cubicBezTo>
                  <a:cubicBezTo>
                    <a:pt x="8723" y="18692"/>
                    <a:pt x="8723" y="18692"/>
                    <a:pt x="8723" y="18692"/>
                  </a:cubicBezTo>
                  <a:cubicBezTo>
                    <a:pt x="9277" y="21600"/>
                    <a:pt x="9277" y="21600"/>
                    <a:pt x="9277" y="21600"/>
                  </a:cubicBezTo>
                  <a:cubicBezTo>
                    <a:pt x="12323" y="21600"/>
                    <a:pt x="12323" y="21600"/>
                    <a:pt x="12323" y="21600"/>
                  </a:cubicBezTo>
                  <a:close/>
                  <a:moveTo>
                    <a:pt x="16477" y="9969"/>
                  </a:moveTo>
                  <a:cubicBezTo>
                    <a:pt x="16892" y="13154"/>
                    <a:pt x="14677" y="16062"/>
                    <a:pt x="11631" y="16477"/>
                  </a:cubicBezTo>
                  <a:cubicBezTo>
                    <a:pt x="8446" y="16892"/>
                    <a:pt x="5538" y="14677"/>
                    <a:pt x="5123" y="11631"/>
                  </a:cubicBezTo>
                  <a:cubicBezTo>
                    <a:pt x="4708" y="8446"/>
                    <a:pt x="6923" y="5538"/>
                    <a:pt x="9969" y="5123"/>
                  </a:cubicBezTo>
                  <a:cubicBezTo>
                    <a:pt x="10938" y="4985"/>
                    <a:pt x="11908" y="5123"/>
                    <a:pt x="12738" y="5400"/>
                  </a:cubicBezTo>
                  <a:cubicBezTo>
                    <a:pt x="12738" y="5400"/>
                    <a:pt x="12738" y="5400"/>
                    <a:pt x="12738" y="5400"/>
                  </a:cubicBezTo>
                  <a:cubicBezTo>
                    <a:pt x="13569" y="5677"/>
                    <a:pt x="14262" y="6092"/>
                    <a:pt x="14815" y="6785"/>
                  </a:cubicBezTo>
                  <a:cubicBezTo>
                    <a:pt x="15231" y="7062"/>
                    <a:pt x="15508" y="7477"/>
                    <a:pt x="15785" y="7892"/>
                  </a:cubicBezTo>
                  <a:cubicBezTo>
                    <a:pt x="16200" y="8585"/>
                    <a:pt x="16477" y="9277"/>
                    <a:pt x="16477" y="9969"/>
                  </a:cubicBezTo>
                  <a:close/>
                </a:path>
              </a:pathLst>
            </a:custGeom>
            <a:solidFill>
              <a:srgbClr val="FFFFFF">
                <a:alpha val="6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32" name="Freeform 20"/>
            <p:cNvSpPr/>
            <p:nvPr/>
          </p:nvSpPr>
          <p:spPr>
            <a:xfrm>
              <a:off x="509376" y="452449"/>
              <a:ext cx="480085" cy="5582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4256" y="0"/>
                    <a:pt x="16848" y="2234"/>
                    <a:pt x="16848" y="5214"/>
                  </a:cubicBezTo>
                  <a:cubicBezTo>
                    <a:pt x="16848" y="7821"/>
                    <a:pt x="14256" y="10428"/>
                    <a:pt x="10800" y="10428"/>
                  </a:cubicBezTo>
                  <a:cubicBezTo>
                    <a:pt x="7344" y="10428"/>
                    <a:pt x="4752" y="7821"/>
                    <a:pt x="4752" y="5214"/>
                  </a:cubicBezTo>
                  <a:cubicBezTo>
                    <a:pt x="4752" y="2234"/>
                    <a:pt x="7344" y="0"/>
                    <a:pt x="10800" y="0"/>
                  </a:cubicBezTo>
                  <a:close/>
                  <a:moveTo>
                    <a:pt x="4320" y="11545"/>
                  </a:moveTo>
                  <a:cubicBezTo>
                    <a:pt x="6912" y="11545"/>
                    <a:pt x="6912" y="11545"/>
                    <a:pt x="6912" y="11545"/>
                  </a:cubicBezTo>
                  <a:cubicBezTo>
                    <a:pt x="9504" y="14897"/>
                    <a:pt x="9504" y="14897"/>
                    <a:pt x="9504" y="14897"/>
                  </a:cubicBezTo>
                  <a:cubicBezTo>
                    <a:pt x="10368" y="16014"/>
                    <a:pt x="11232" y="16014"/>
                    <a:pt x="12096" y="14897"/>
                  </a:cubicBezTo>
                  <a:cubicBezTo>
                    <a:pt x="14688" y="11545"/>
                    <a:pt x="14688" y="11545"/>
                    <a:pt x="14688" y="11545"/>
                  </a:cubicBezTo>
                  <a:cubicBezTo>
                    <a:pt x="17280" y="11545"/>
                    <a:pt x="17280" y="11545"/>
                    <a:pt x="17280" y="11545"/>
                  </a:cubicBezTo>
                  <a:cubicBezTo>
                    <a:pt x="19440" y="11545"/>
                    <a:pt x="21600" y="13407"/>
                    <a:pt x="21600" y="15269"/>
                  </a:cubicBezTo>
                  <a:cubicBezTo>
                    <a:pt x="21600" y="21600"/>
                    <a:pt x="21600" y="21600"/>
                    <a:pt x="21600" y="21600"/>
                  </a:cubicBezTo>
                  <a:cubicBezTo>
                    <a:pt x="18144" y="21600"/>
                    <a:pt x="3456" y="21600"/>
                    <a:pt x="0" y="21600"/>
                  </a:cubicBezTo>
                  <a:cubicBezTo>
                    <a:pt x="0" y="15269"/>
                    <a:pt x="0" y="15269"/>
                    <a:pt x="0" y="15269"/>
                  </a:cubicBezTo>
                  <a:cubicBezTo>
                    <a:pt x="0" y="13407"/>
                    <a:pt x="2160" y="11545"/>
                    <a:pt x="4320" y="11545"/>
                  </a:cubicBezTo>
                  <a:close/>
                </a:path>
              </a:pathLst>
            </a:custGeom>
            <a:solidFill>
              <a:srgbClr val="FFFFFF">
                <a:alpha val="6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sp>
        <p:nvSpPr>
          <p:cNvPr id="234" name="任意多边形 138"/>
          <p:cNvSpPr/>
          <p:nvPr/>
        </p:nvSpPr>
        <p:spPr>
          <a:xfrm flipH="1">
            <a:off x="646206" y="2609363"/>
            <a:ext cx="3189606" cy="255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35" name="任意多边形 139"/>
          <p:cNvSpPr/>
          <p:nvPr/>
        </p:nvSpPr>
        <p:spPr>
          <a:xfrm flipH="1">
            <a:off x="1223644" y="4586436"/>
            <a:ext cx="3189606" cy="255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36" name="任意多边形 140"/>
          <p:cNvSpPr/>
          <p:nvPr/>
        </p:nvSpPr>
        <p:spPr>
          <a:xfrm>
            <a:off x="5851525" y="3649166"/>
            <a:ext cx="2997201" cy="288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37" name="矩形 141"/>
          <p:cNvSpPr txBox="1"/>
          <p:nvPr/>
        </p:nvSpPr>
        <p:spPr>
          <a:xfrm>
            <a:off x="563356" y="3543196"/>
            <a:ext cx="3501470" cy="12115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lgn="just" defTabSz="795019">
              <a:spcBef>
                <a:spcPts val="800"/>
              </a:spcBef>
              <a:defRPr sz="1300">
                <a:solidFill>
                  <a:srgbClr val="FFFFFF"/>
                </a:solidFill>
                <a:latin typeface="微软雅黑"/>
                <a:ea typeface="微软雅黑"/>
                <a:cs typeface="微软雅黑"/>
                <a:sym typeface="微软雅黑"/>
              </a:defRPr>
            </a:lvl1pPr>
          </a:lstStyle>
          <a:p>
            <a:r>
              <a:t>例如我们维护的MikroTik设备下面有个WINDOWS服务器，我们可以通过云穿透来映射3389端口到MikroTik，然后MikroTik设备再映射给该WINDOWS服务器。也可以用来映射交换机的TELNET及SSH服务。</a:t>
            </a:r>
          </a:p>
        </p:txBody>
      </p:sp>
      <p:sp>
        <p:nvSpPr>
          <p:cNvPr id="238" name="矩形 143"/>
          <p:cNvSpPr txBox="1"/>
          <p:nvPr/>
        </p:nvSpPr>
        <p:spPr>
          <a:xfrm>
            <a:off x="6109143" y="1948769"/>
            <a:ext cx="2664779" cy="18973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defTabSz="795019">
              <a:spcBef>
                <a:spcPts val="800"/>
              </a:spcBef>
              <a:defRPr sz="1300">
                <a:solidFill>
                  <a:srgbClr val="FFFFFF"/>
                </a:solidFill>
                <a:latin typeface="微软雅黑"/>
                <a:ea typeface="微软雅黑"/>
                <a:cs typeface="微软雅黑"/>
                <a:sym typeface="微软雅黑"/>
              </a:defRPr>
            </a:lvl1pPr>
          </a:lstStyle>
          <a:p>
            <a:r>
              <a:t>例如当大家维护相当多的业务点，先定个小目标维护100个业务点。那么我们如何实时了解所有维护点的在网情况？这个时候就需要云平台进行监控所有业务点情况。很高兴告诉大家，云穿透平台也提供了这个功能。业务点从穿透平台上线及下线均可以提供邮件通知。</a:t>
            </a:r>
          </a:p>
        </p:txBody>
      </p:sp>
      <p:sp>
        <p:nvSpPr>
          <p:cNvPr id="239" name="矩形 4"/>
          <p:cNvSpPr txBox="1"/>
          <p:nvPr/>
        </p:nvSpPr>
        <p:spPr>
          <a:xfrm>
            <a:off x="631363" y="927394"/>
            <a:ext cx="3204449" cy="5257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p>
            <a:pPr>
              <a:defRPr sz="1300" b="1">
                <a:solidFill>
                  <a:srgbClr val="FF0000"/>
                </a:solidFill>
                <a:effectLst>
                  <a:outerShdw blurRad="38100" dist="38100" dir="2700000" rotWithShape="0">
                    <a:srgbClr val="000000">
                      <a:alpha val="43137"/>
                    </a:srgbClr>
                  </a:outerShdw>
                </a:effectLst>
                <a:latin typeface="微软雅黑"/>
                <a:ea typeface="微软雅黑"/>
                <a:cs typeface="微软雅黑"/>
                <a:sym typeface="微软雅黑"/>
              </a:defRPr>
            </a:pPr>
            <a:r>
              <a:t>4.优化稳定及延时来管理跨国业务点MikroTik设备。</a:t>
            </a:r>
          </a:p>
        </p:txBody>
      </p:sp>
      <p:sp>
        <p:nvSpPr>
          <p:cNvPr id="240" name="矩形 7"/>
          <p:cNvSpPr txBox="1"/>
          <p:nvPr/>
        </p:nvSpPr>
        <p:spPr>
          <a:xfrm>
            <a:off x="583778" y="3123850"/>
            <a:ext cx="2800747" cy="7289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defRPr sz="1300" b="1">
                <a:solidFill>
                  <a:srgbClr val="FF0000"/>
                </a:solidFill>
                <a:latin typeface="微软雅黑"/>
                <a:ea typeface="微软雅黑"/>
                <a:cs typeface="微软雅黑"/>
                <a:sym typeface="微软雅黑"/>
              </a:defRPr>
            </a:lvl1pPr>
          </a:lstStyle>
          <a:p>
            <a:r>
              <a:t>5.映射到业务点内的其他网络设备。(交换机，远程桌面等。)</a:t>
            </a:r>
          </a:p>
        </p:txBody>
      </p:sp>
      <p:sp>
        <p:nvSpPr>
          <p:cNvPr id="241" name="矩形 8"/>
          <p:cNvSpPr txBox="1"/>
          <p:nvPr/>
        </p:nvSpPr>
        <p:spPr>
          <a:xfrm>
            <a:off x="6152663" y="1453809"/>
            <a:ext cx="2577739" cy="5257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defRPr sz="1300" b="1">
                <a:solidFill>
                  <a:srgbClr val="FF0000"/>
                </a:solidFill>
                <a:latin typeface="微软雅黑"/>
                <a:ea typeface="微软雅黑"/>
                <a:cs typeface="微软雅黑"/>
                <a:sym typeface="微软雅黑"/>
              </a:defRPr>
            </a:lvl1pPr>
          </a:lstStyle>
          <a:p>
            <a:r>
              <a:t>6.及时了解所有业务点MikroTik设备在网情况。</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221"/>
                                        </p:tgtEl>
                                        <p:attrNameLst>
                                          <p:attrName>style.visibility</p:attrName>
                                        </p:attrNameLst>
                                      </p:cBhvr>
                                      <p:to>
                                        <p:strVal val="visible"/>
                                      </p:to>
                                    </p:set>
                                    <p:anim calcmode="lin" valueType="num">
                                      <p:cBhvr>
                                        <p:cTn id="7" dur="500" fill="hold"/>
                                        <p:tgtEl>
                                          <p:spTgt spid="221"/>
                                        </p:tgtEl>
                                        <p:attrNameLst>
                                          <p:attrName>ppt_w</p:attrName>
                                        </p:attrNameLst>
                                      </p:cBhvr>
                                      <p:tavLst>
                                        <p:tav tm="0">
                                          <p:val>
                                            <p:fltVal val="0"/>
                                          </p:val>
                                        </p:tav>
                                        <p:tav tm="100000">
                                          <p:val>
                                            <p:strVal val="#ppt_w"/>
                                          </p:val>
                                        </p:tav>
                                      </p:tavLst>
                                    </p:anim>
                                    <p:anim calcmode="lin" valueType="num">
                                      <p:cBhvr>
                                        <p:cTn id="8" dur="500" fill="hold"/>
                                        <p:tgtEl>
                                          <p:spTgt spid="22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223"/>
                                        </p:tgtEl>
                                        <p:attrNameLst>
                                          <p:attrName>style.visibility</p:attrName>
                                        </p:attrNameLst>
                                      </p:cBhvr>
                                      <p:to>
                                        <p:strVal val="visible"/>
                                      </p:to>
                                    </p:set>
                                    <p:animEffect transition="in" filter="wipe(left)">
                                      <p:cBhvr>
                                        <p:cTn id="12" dur="500"/>
                                        <p:tgtEl>
                                          <p:spTgt spid="223"/>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222"/>
                                        </p:tgtEl>
                                        <p:attrNameLst>
                                          <p:attrName>style.visibility</p:attrName>
                                        </p:attrNameLst>
                                      </p:cBhvr>
                                      <p:to>
                                        <p:strVal val="visible"/>
                                      </p:to>
                                    </p:set>
                                    <p:animEffect transition="in" filter="wipe(left)">
                                      <p:cBhvr>
                                        <p:cTn id="16" dur="500"/>
                                        <p:tgtEl>
                                          <p:spTgt spid="222"/>
                                        </p:tgtEl>
                                      </p:cBhvr>
                                    </p:animEffect>
                                  </p:childTnLst>
                                </p:cTn>
                              </p:par>
                            </p:childTnLst>
                          </p:cTn>
                        </p:par>
                        <p:par>
                          <p:cTn id="17" fill="hold">
                            <p:stCondLst>
                              <p:cond delay="1500"/>
                            </p:stCondLst>
                            <p:childTnLst>
                              <p:par>
                                <p:cTn id="18" presetID="15" presetClass="entr" presetSubtype="0" fill="hold" grpId="4" nodeType="afterEffect">
                                  <p:stCondLst>
                                    <p:cond delay="0"/>
                                  </p:stCondLst>
                                  <p:iterate>
                                    <p:tmAbs val="0"/>
                                  </p:iterate>
                                  <p:childTnLst>
                                    <p:set>
                                      <p:cBhvr>
                                        <p:cTn id="19" fill="hold"/>
                                        <p:tgtEl>
                                          <p:spTgt spid="233"/>
                                        </p:tgtEl>
                                        <p:attrNameLst>
                                          <p:attrName>style.visibility</p:attrName>
                                        </p:attrNameLst>
                                      </p:cBhvr>
                                      <p:to>
                                        <p:strVal val="visible"/>
                                      </p:to>
                                    </p:set>
                                    <p:anim calcmode="lin" valueType="num">
                                      <p:cBhvr>
                                        <p:cTn id="20" dur="500" fill="hold"/>
                                        <p:tgtEl>
                                          <p:spTgt spid="233"/>
                                        </p:tgtEl>
                                        <p:attrNameLst>
                                          <p:attrName>ppt_w</p:attrName>
                                        </p:attrNameLst>
                                      </p:cBhvr>
                                      <p:tavLst>
                                        <p:tav tm="0">
                                          <p:val>
                                            <p:fltVal val="0"/>
                                          </p:val>
                                        </p:tav>
                                        <p:tav tm="100000">
                                          <p:val>
                                            <p:strVal val="#ppt_w"/>
                                          </p:val>
                                        </p:tav>
                                      </p:tavLst>
                                    </p:anim>
                                    <p:anim calcmode="lin" valueType="num">
                                      <p:cBhvr>
                                        <p:cTn id="21" dur="500" fill="hold"/>
                                        <p:tgtEl>
                                          <p:spTgt spid="233"/>
                                        </p:tgtEl>
                                        <p:attrNameLst>
                                          <p:attrName>ppt_h</p:attrName>
                                        </p:attrNameLst>
                                      </p:cBhvr>
                                      <p:tavLst>
                                        <p:tav tm="0">
                                          <p:val>
                                            <p:fltVal val="0"/>
                                          </p:val>
                                        </p:tav>
                                        <p:tav tm="100000">
                                          <p:val>
                                            <p:strVal val="#ppt_h"/>
                                          </p:val>
                                        </p:tav>
                                      </p:tavLst>
                                    </p:anim>
                                    <p:anim calcmode="lin" valueType="num">
                                      <p:cBhvr>
                                        <p:cTn id="22" dur="500" fill="hold"/>
                                        <p:tgtEl>
                                          <p:spTgt spid="233"/>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233"/>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000"/>
                            </p:stCondLst>
                            <p:childTnLst>
                              <p:par>
                                <p:cTn id="25" presetID="22" presetClass="entr" presetSubtype="2" fill="hold" grpId="5" nodeType="afterEffect">
                                  <p:stCondLst>
                                    <p:cond delay="0"/>
                                  </p:stCondLst>
                                  <p:iterate>
                                    <p:tmAbs val="0"/>
                                  </p:iterate>
                                  <p:childTnLst>
                                    <p:set>
                                      <p:cBhvr>
                                        <p:cTn id="26" fill="hold"/>
                                        <p:tgtEl>
                                          <p:spTgt spid="236"/>
                                        </p:tgtEl>
                                        <p:attrNameLst>
                                          <p:attrName>style.visibility</p:attrName>
                                        </p:attrNameLst>
                                      </p:cBhvr>
                                      <p:to>
                                        <p:strVal val="visible"/>
                                      </p:to>
                                    </p:set>
                                    <p:animEffect transition="in" filter="wipe(right)">
                                      <p:cBhvr>
                                        <p:cTn id="27" dur="500"/>
                                        <p:tgtEl>
                                          <p:spTgt spid="236"/>
                                        </p:tgtEl>
                                      </p:cBhvr>
                                    </p:animEffect>
                                  </p:childTnLst>
                                </p:cTn>
                              </p:par>
                            </p:childTnLst>
                          </p:cTn>
                        </p:par>
                        <p:par>
                          <p:cTn id="28" fill="hold">
                            <p:stCondLst>
                              <p:cond delay="2500"/>
                            </p:stCondLst>
                            <p:childTnLst>
                              <p:par>
                                <p:cTn id="29" presetID="2" presetClass="entr" presetSubtype="2" fill="hold" grpId="6" nodeType="afterEffect">
                                  <p:stCondLst>
                                    <p:cond delay="0"/>
                                  </p:stCondLst>
                                  <p:iterate>
                                    <p:tmAbs val="0"/>
                                  </p:iterate>
                                  <p:childTnLst>
                                    <p:set>
                                      <p:cBhvr>
                                        <p:cTn id="30" fill="hold"/>
                                        <p:tgtEl>
                                          <p:spTgt spid="239"/>
                                        </p:tgtEl>
                                        <p:attrNameLst>
                                          <p:attrName>style.visibility</p:attrName>
                                        </p:attrNameLst>
                                      </p:cBhvr>
                                      <p:to>
                                        <p:strVal val="visible"/>
                                      </p:to>
                                    </p:set>
                                    <p:anim calcmode="lin" valueType="num">
                                      <p:cBhvr>
                                        <p:cTn id="31" dur="500" fill="hold"/>
                                        <p:tgtEl>
                                          <p:spTgt spid="239"/>
                                        </p:tgtEl>
                                        <p:attrNameLst>
                                          <p:attrName>ppt_x</p:attrName>
                                        </p:attrNameLst>
                                      </p:cBhvr>
                                      <p:tavLst>
                                        <p:tav tm="0">
                                          <p:val>
                                            <p:strVal val="1+#ppt_w/2"/>
                                          </p:val>
                                        </p:tav>
                                        <p:tav tm="100000">
                                          <p:val>
                                            <p:strVal val="#ppt_x"/>
                                          </p:val>
                                        </p:tav>
                                      </p:tavLst>
                                    </p:anim>
                                    <p:anim calcmode="lin" valueType="num">
                                      <p:cBhvr>
                                        <p:cTn id="32" dur="500" fill="hold"/>
                                        <p:tgtEl>
                                          <p:spTgt spid="23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grpId="7" nodeType="afterEffect">
                                  <p:stCondLst>
                                    <p:cond delay="0"/>
                                  </p:stCondLst>
                                  <p:iterate>
                                    <p:tmAbs val="0"/>
                                  </p:iterate>
                                  <p:childTnLst>
                                    <p:set>
                                      <p:cBhvr>
                                        <p:cTn id="35" fill="hold"/>
                                        <p:tgtEl>
                                          <p:spTgt spid="224"/>
                                        </p:tgtEl>
                                        <p:attrNameLst>
                                          <p:attrName>style.visibility</p:attrName>
                                        </p:attrNameLst>
                                      </p:cBhvr>
                                      <p:to>
                                        <p:strVal val="visible"/>
                                      </p:to>
                                    </p:set>
                                    <p:anim calcmode="lin" valueType="num">
                                      <p:cBhvr>
                                        <p:cTn id="36" dur="500" fill="hold"/>
                                        <p:tgtEl>
                                          <p:spTgt spid="224"/>
                                        </p:tgtEl>
                                        <p:attrNameLst>
                                          <p:attrName>ppt_x</p:attrName>
                                        </p:attrNameLst>
                                      </p:cBhvr>
                                      <p:tavLst>
                                        <p:tav tm="0">
                                          <p:val>
                                            <p:strVal val="1+#ppt_w/2"/>
                                          </p:val>
                                        </p:tav>
                                        <p:tav tm="100000">
                                          <p:val>
                                            <p:strVal val="#ppt_x"/>
                                          </p:val>
                                        </p:tav>
                                      </p:tavLst>
                                    </p:anim>
                                    <p:anim calcmode="lin" valueType="num">
                                      <p:cBhvr>
                                        <p:cTn id="37" dur="500" fill="hold"/>
                                        <p:tgtEl>
                                          <p:spTgt spid="224"/>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5" presetClass="entr" presetSubtype="0" fill="hold" grpId="8" nodeType="afterEffect">
                                  <p:stCondLst>
                                    <p:cond delay="0"/>
                                  </p:stCondLst>
                                  <p:iterate>
                                    <p:tmAbs val="0"/>
                                  </p:iterate>
                                  <p:childTnLst>
                                    <p:set>
                                      <p:cBhvr>
                                        <p:cTn id="40" fill="hold"/>
                                        <p:tgtEl>
                                          <p:spTgt spid="230"/>
                                        </p:tgtEl>
                                        <p:attrNameLst>
                                          <p:attrName>style.visibility</p:attrName>
                                        </p:attrNameLst>
                                      </p:cBhvr>
                                      <p:to>
                                        <p:strVal val="visible"/>
                                      </p:to>
                                    </p:set>
                                    <p:anim calcmode="lin" valueType="num">
                                      <p:cBhvr>
                                        <p:cTn id="41" dur="500" fill="hold"/>
                                        <p:tgtEl>
                                          <p:spTgt spid="230"/>
                                        </p:tgtEl>
                                        <p:attrNameLst>
                                          <p:attrName>ppt_w</p:attrName>
                                        </p:attrNameLst>
                                      </p:cBhvr>
                                      <p:tavLst>
                                        <p:tav tm="0">
                                          <p:val>
                                            <p:fltVal val="0"/>
                                          </p:val>
                                        </p:tav>
                                        <p:tav tm="100000">
                                          <p:val>
                                            <p:strVal val="#ppt_w"/>
                                          </p:val>
                                        </p:tav>
                                      </p:tavLst>
                                    </p:anim>
                                    <p:anim calcmode="lin" valueType="num">
                                      <p:cBhvr>
                                        <p:cTn id="42" dur="500" fill="hold"/>
                                        <p:tgtEl>
                                          <p:spTgt spid="230"/>
                                        </p:tgtEl>
                                        <p:attrNameLst>
                                          <p:attrName>ppt_h</p:attrName>
                                        </p:attrNameLst>
                                      </p:cBhvr>
                                      <p:tavLst>
                                        <p:tav tm="0">
                                          <p:val>
                                            <p:fltVal val="0"/>
                                          </p:val>
                                        </p:tav>
                                        <p:tav tm="100000">
                                          <p:val>
                                            <p:strVal val="#ppt_h"/>
                                          </p:val>
                                        </p:tav>
                                      </p:tavLst>
                                    </p:anim>
                                    <p:anim calcmode="lin" valueType="num">
                                      <p:cBhvr>
                                        <p:cTn id="43" dur="500" fill="hold"/>
                                        <p:tgtEl>
                                          <p:spTgt spid="230"/>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230"/>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4000"/>
                            </p:stCondLst>
                            <p:childTnLst>
                              <p:par>
                                <p:cTn id="46" presetID="22" presetClass="entr" presetSubtype="8" fill="hold" grpId="9" nodeType="afterEffect">
                                  <p:stCondLst>
                                    <p:cond delay="0"/>
                                  </p:stCondLst>
                                  <p:iterate>
                                    <p:tmAbs val="0"/>
                                  </p:iterate>
                                  <p:childTnLst>
                                    <p:set>
                                      <p:cBhvr>
                                        <p:cTn id="47" fill="hold"/>
                                        <p:tgtEl>
                                          <p:spTgt spid="234"/>
                                        </p:tgtEl>
                                        <p:attrNameLst>
                                          <p:attrName>style.visibility</p:attrName>
                                        </p:attrNameLst>
                                      </p:cBhvr>
                                      <p:to>
                                        <p:strVal val="visible"/>
                                      </p:to>
                                    </p:set>
                                    <p:animEffect transition="in" filter="wipe(left)">
                                      <p:cBhvr>
                                        <p:cTn id="48" dur="500"/>
                                        <p:tgtEl>
                                          <p:spTgt spid="234"/>
                                        </p:tgtEl>
                                      </p:cBhvr>
                                    </p:animEffect>
                                  </p:childTnLst>
                                </p:cTn>
                              </p:par>
                            </p:childTnLst>
                          </p:cTn>
                        </p:par>
                        <p:par>
                          <p:cTn id="49" fill="hold">
                            <p:stCondLst>
                              <p:cond delay="4500"/>
                            </p:stCondLst>
                            <p:childTnLst>
                              <p:par>
                                <p:cTn id="50" presetID="2" presetClass="entr" presetSubtype="8" fill="hold" grpId="10" nodeType="afterEffect">
                                  <p:stCondLst>
                                    <p:cond delay="0"/>
                                  </p:stCondLst>
                                  <p:iterate>
                                    <p:tmAbs val="0"/>
                                  </p:iterate>
                                  <p:childTnLst>
                                    <p:set>
                                      <p:cBhvr>
                                        <p:cTn id="51" fill="hold"/>
                                        <p:tgtEl>
                                          <p:spTgt spid="240"/>
                                        </p:tgtEl>
                                        <p:attrNameLst>
                                          <p:attrName>style.visibility</p:attrName>
                                        </p:attrNameLst>
                                      </p:cBhvr>
                                      <p:to>
                                        <p:strVal val="visible"/>
                                      </p:to>
                                    </p:set>
                                    <p:anim calcmode="lin" valueType="num">
                                      <p:cBhvr>
                                        <p:cTn id="52" dur="500" fill="hold"/>
                                        <p:tgtEl>
                                          <p:spTgt spid="240"/>
                                        </p:tgtEl>
                                        <p:attrNameLst>
                                          <p:attrName>ppt_x</p:attrName>
                                        </p:attrNameLst>
                                      </p:cBhvr>
                                      <p:tavLst>
                                        <p:tav tm="0">
                                          <p:val>
                                            <p:strVal val="0-#ppt_w/2"/>
                                          </p:val>
                                        </p:tav>
                                        <p:tav tm="100000">
                                          <p:val>
                                            <p:strVal val="#ppt_x"/>
                                          </p:val>
                                        </p:tav>
                                      </p:tavLst>
                                    </p:anim>
                                    <p:anim calcmode="lin" valueType="num">
                                      <p:cBhvr>
                                        <p:cTn id="53" dur="500" fill="hold"/>
                                        <p:tgtEl>
                                          <p:spTgt spid="240"/>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8" fill="hold" grpId="11" nodeType="afterEffect">
                                  <p:stCondLst>
                                    <p:cond delay="0"/>
                                  </p:stCondLst>
                                  <p:iterate>
                                    <p:tmAbs val="0"/>
                                  </p:iterate>
                                  <p:childTnLst>
                                    <p:set>
                                      <p:cBhvr>
                                        <p:cTn id="56" fill="hold"/>
                                        <p:tgtEl>
                                          <p:spTgt spid="237"/>
                                        </p:tgtEl>
                                        <p:attrNameLst>
                                          <p:attrName>style.visibility</p:attrName>
                                        </p:attrNameLst>
                                      </p:cBhvr>
                                      <p:to>
                                        <p:strVal val="visible"/>
                                      </p:to>
                                    </p:set>
                                    <p:anim calcmode="lin" valueType="num">
                                      <p:cBhvr>
                                        <p:cTn id="57" dur="500" fill="hold"/>
                                        <p:tgtEl>
                                          <p:spTgt spid="237"/>
                                        </p:tgtEl>
                                        <p:attrNameLst>
                                          <p:attrName>ppt_x</p:attrName>
                                        </p:attrNameLst>
                                      </p:cBhvr>
                                      <p:tavLst>
                                        <p:tav tm="0">
                                          <p:val>
                                            <p:strVal val="0-#ppt_w/2"/>
                                          </p:val>
                                        </p:tav>
                                        <p:tav tm="100000">
                                          <p:val>
                                            <p:strVal val="#ppt_x"/>
                                          </p:val>
                                        </p:tav>
                                      </p:tavLst>
                                    </p:anim>
                                    <p:anim calcmode="lin" valueType="num">
                                      <p:cBhvr>
                                        <p:cTn id="58" dur="500" fill="hold"/>
                                        <p:tgtEl>
                                          <p:spTgt spid="237"/>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15" presetClass="entr" presetSubtype="0" fill="hold" grpId="12" nodeType="afterEffect">
                                  <p:stCondLst>
                                    <p:cond delay="0"/>
                                  </p:stCondLst>
                                  <p:iterate>
                                    <p:tmAbs val="0"/>
                                  </p:iterate>
                                  <p:childTnLst>
                                    <p:set>
                                      <p:cBhvr>
                                        <p:cTn id="61" fill="hold"/>
                                        <p:tgtEl>
                                          <p:spTgt spid="227"/>
                                        </p:tgtEl>
                                        <p:attrNameLst>
                                          <p:attrName>style.visibility</p:attrName>
                                        </p:attrNameLst>
                                      </p:cBhvr>
                                      <p:to>
                                        <p:strVal val="visible"/>
                                      </p:to>
                                    </p:set>
                                    <p:anim calcmode="lin" valueType="num">
                                      <p:cBhvr>
                                        <p:cTn id="62" dur="500" fill="hold"/>
                                        <p:tgtEl>
                                          <p:spTgt spid="227"/>
                                        </p:tgtEl>
                                        <p:attrNameLst>
                                          <p:attrName>ppt_w</p:attrName>
                                        </p:attrNameLst>
                                      </p:cBhvr>
                                      <p:tavLst>
                                        <p:tav tm="0">
                                          <p:val>
                                            <p:fltVal val="0"/>
                                          </p:val>
                                        </p:tav>
                                        <p:tav tm="100000">
                                          <p:val>
                                            <p:strVal val="#ppt_w"/>
                                          </p:val>
                                        </p:tav>
                                      </p:tavLst>
                                    </p:anim>
                                    <p:anim calcmode="lin" valueType="num">
                                      <p:cBhvr>
                                        <p:cTn id="63" dur="500" fill="hold"/>
                                        <p:tgtEl>
                                          <p:spTgt spid="227"/>
                                        </p:tgtEl>
                                        <p:attrNameLst>
                                          <p:attrName>ppt_h</p:attrName>
                                        </p:attrNameLst>
                                      </p:cBhvr>
                                      <p:tavLst>
                                        <p:tav tm="0">
                                          <p:val>
                                            <p:fltVal val="0"/>
                                          </p:val>
                                        </p:tav>
                                        <p:tav tm="100000">
                                          <p:val>
                                            <p:strVal val="#ppt_h"/>
                                          </p:val>
                                        </p:tav>
                                      </p:tavLst>
                                    </p:anim>
                                    <p:anim calcmode="lin" valueType="num">
                                      <p:cBhvr>
                                        <p:cTn id="64" dur="500" fill="hold"/>
                                        <p:tgtEl>
                                          <p:spTgt spid="227"/>
                                        </p:tgtEl>
                                        <p:attrNameLst>
                                          <p:attrName>ppt_x</p:attrName>
                                        </p:attrNameLst>
                                      </p:cBhvr>
                                      <p:tavLst>
                                        <p:tav tm="0" fmla="#ppt_x+(cos(-2*pi*(1-$))*-#ppt_x-sin(-2*pi*(1-$))*(1-#ppt_y))*(1-$)">
                                          <p:val>
                                            <p:fltVal val="0"/>
                                          </p:val>
                                        </p:tav>
                                        <p:tav tm="100000">
                                          <p:val>
                                            <p:fltVal val="1"/>
                                          </p:val>
                                        </p:tav>
                                      </p:tavLst>
                                    </p:anim>
                                    <p:anim calcmode="lin" valueType="num">
                                      <p:cBhvr>
                                        <p:cTn id="65" dur="500" fill="hold"/>
                                        <p:tgtEl>
                                          <p:spTgt spid="227"/>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6000"/>
                            </p:stCondLst>
                            <p:childTnLst>
                              <p:par>
                                <p:cTn id="67" presetID="22" presetClass="entr" presetSubtype="8" fill="hold" grpId="13" nodeType="afterEffect">
                                  <p:stCondLst>
                                    <p:cond delay="0"/>
                                  </p:stCondLst>
                                  <p:iterate>
                                    <p:tmAbs val="0"/>
                                  </p:iterate>
                                  <p:childTnLst>
                                    <p:set>
                                      <p:cBhvr>
                                        <p:cTn id="68" fill="hold"/>
                                        <p:tgtEl>
                                          <p:spTgt spid="235"/>
                                        </p:tgtEl>
                                        <p:attrNameLst>
                                          <p:attrName>style.visibility</p:attrName>
                                        </p:attrNameLst>
                                      </p:cBhvr>
                                      <p:to>
                                        <p:strVal val="visible"/>
                                      </p:to>
                                    </p:set>
                                    <p:animEffect transition="in" filter="wipe(left)">
                                      <p:cBhvr>
                                        <p:cTn id="69" dur="500"/>
                                        <p:tgtEl>
                                          <p:spTgt spid="235"/>
                                        </p:tgtEl>
                                      </p:cBhvr>
                                    </p:animEffect>
                                  </p:childTnLst>
                                </p:cTn>
                              </p:par>
                            </p:childTnLst>
                          </p:cTn>
                        </p:par>
                        <p:par>
                          <p:cTn id="70" fill="hold">
                            <p:stCondLst>
                              <p:cond delay="6500"/>
                            </p:stCondLst>
                            <p:childTnLst>
                              <p:par>
                                <p:cTn id="71" presetID="2" presetClass="entr" presetSubtype="8" fill="hold" grpId="14" nodeType="afterEffect">
                                  <p:stCondLst>
                                    <p:cond delay="0"/>
                                  </p:stCondLst>
                                  <p:iterate>
                                    <p:tmAbs val="0"/>
                                  </p:iterate>
                                  <p:childTnLst>
                                    <p:set>
                                      <p:cBhvr>
                                        <p:cTn id="72" fill="hold"/>
                                        <p:tgtEl>
                                          <p:spTgt spid="241"/>
                                        </p:tgtEl>
                                        <p:attrNameLst>
                                          <p:attrName>style.visibility</p:attrName>
                                        </p:attrNameLst>
                                      </p:cBhvr>
                                      <p:to>
                                        <p:strVal val="visible"/>
                                      </p:to>
                                    </p:set>
                                    <p:anim calcmode="lin" valueType="num">
                                      <p:cBhvr>
                                        <p:cTn id="73" dur="500" fill="hold"/>
                                        <p:tgtEl>
                                          <p:spTgt spid="241"/>
                                        </p:tgtEl>
                                        <p:attrNameLst>
                                          <p:attrName>ppt_x</p:attrName>
                                        </p:attrNameLst>
                                      </p:cBhvr>
                                      <p:tavLst>
                                        <p:tav tm="0">
                                          <p:val>
                                            <p:strVal val="0-#ppt_w/2"/>
                                          </p:val>
                                        </p:tav>
                                        <p:tav tm="100000">
                                          <p:val>
                                            <p:strVal val="#ppt_x"/>
                                          </p:val>
                                        </p:tav>
                                      </p:tavLst>
                                    </p:anim>
                                    <p:anim calcmode="lin" valueType="num">
                                      <p:cBhvr>
                                        <p:cTn id="74" dur="500" fill="hold"/>
                                        <p:tgtEl>
                                          <p:spTgt spid="241"/>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 presetClass="entr" presetSubtype="8" fill="hold" grpId="15" nodeType="afterEffect">
                                  <p:stCondLst>
                                    <p:cond delay="0"/>
                                  </p:stCondLst>
                                  <p:iterate>
                                    <p:tmAbs val="0"/>
                                  </p:iterate>
                                  <p:childTnLst>
                                    <p:set>
                                      <p:cBhvr>
                                        <p:cTn id="77" fill="hold"/>
                                        <p:tgtEl>
                                          <p:spTgt spid="238"/>
                                        </p:tgtEl>
                                        <p:attrNameLst>
                                          <p:attrName>style.visibility</p:attrName>
                                        </p:attrNameLst>
                                      </p:cBhvr>
                                      <p:to>
                                        <p:strVal val="visible"/>
                                      </p:to>
                                    </p:set>
                                    <p:anim calcmode="lin" valueType="num">
                                      <p:cBhvr>
                                        <p:cTn id="78" dur="500" fill="hold"/>
                                        <p:tgtEl>
                                          <p:spTgt spid="238"/>
                                        </p:tgtEl>
                                        <p:attrNameLst>
                                          <p:attrName>ppt_x</p:attrName>
                                        </p:attrNameLst>
                                      </p:cBhvr>
                                      <p:tavLst>
                                        <p:tav tm="0">
                                          <p:val>
                                            <p:strVal val="0-#ppt_w/2"/>
                                          </p:val>
                                        </p:tav>
                                        <p:tav tm="100000">
                                          <p:val>
                                            <p:strVal val="#ppt_x"/>
                                          </p:val>
                                        </p:tav>
                                      </p:tavLst>
                                    </p:anim>
                                    <p:anim calcmode="lin" valueType="num">
                                      <p:cBhvr>
                                        <p:cTn id="79" dur="500" fill="hold"/>
                                        <p:tgtEl>
                                          <p:spTgt spid="2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1" animBg="1" advAuto="0"/>
      <p:bldP spid="222" grpId="3" animBg="1" advAuto="0"/>
      <p:bldP spid="223" grpId="2" animBg="1" advAuto="0"/>
      <p:bldP spid="224" grpId="7" animBg="1" advAuto="0"/>
      <p:bldP spid="227" grpId="12" animBg="1" advAuto="0"/>
      <p:bldP spid="230" grpId="8" animBg="1" advAuto="0"/>
      <p:bldP spid="233" grpId="4" animBg="1" advAuto="0"/>
      <p:bldP spid="234" grpId="9" animBg="1" advAuto="0"/>
      <p:bldP spid="235" grpId="13" animBg="1" advAuto="0"/>
      <p:bldP spid="236" grpId="5" animBg="1" advAuto="0"/>
      <p:bldP spid="237" grpId="11" animBg="1" advAuto="0"/>
      <p:bldP spid="238" grpId="15" animBg="1" advAuto="0"/>
      <p:bldP spid="239" grpId="6" animBg="1" advAuto="0"/>
      <p:bldP spid="240" grpId="10" animBg="1" advAuto="0"/>
      <p:bldP spid="241" grpId="14"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245" name="矩形: 圆角 1"/>
          <p:cNvGrpSpPr/>
          <p:nvPr/>
        </p:nvGrpSpPr>
        <p:grpSpPr>
          <a:xfrm>
            <a:off x="4055109" y="2337754"/>
            <a:ext cx="1090931" cy="307337"/>
            <a:chOff x="0" y="0"/>
            <a:chExt cx="1090930" cy="307335"/>
          </a:xfrm>
        </p:grpSpPr>
        <p:sp>
          <p:nvSpPr>
            <p:cNvPr id="243" name="圆角矩形"/>
            <p:cNvSpPr/>
            <p:nvPr/>
          </p:nvSpPr>
          <p:spPr>
            <a:xfrm>
              <a:off x="0" y="3111"/>
              <a:ext cx="1090931" cy="301113"/>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sp>
          <p:nvSpPr>
            <p:cNvPr id="244" name="云穿透服务器"/>
            <p:cNvSpPr txBox="1"/>
            <p:nvPr/>
          </p:nvSpPr>
          <p:spPr>
            <a:xfrm>
              <a:off x="14703" y="0"/>
              <a:ext cx="1061524" cy="3073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200" b="1">
                  <a:latin typeface="微软雅黑"/>
                  <a:ea typeface="微软雅黑"/>
                  <a:cs typeface="微软雅黑"/>
                  <a:sym typeface="微软雅黑"/>
                </a:defRPr>
              </a:lvl1pPr>
            </a:lstStyle>
            <a:p>
              <a:r>
                <a:t>云穿透服务器</a:t>
              </a:r>
            </a:p>
          </p:txBody>
        </p:sp>
      </p:grpSp>
      <p:grpSp>
        <p:nvGrpSpPr>
          <p:cNvPr id="248" name="矩形: 圆角 2"/>
          <p:cNvGrpSpPr/>
          <p:nvPr/>
        </p:nvGrpSpPr>
        <p:grpSpPr>
          <a:xfrm>
            <a:off x="1675216" y="524173"/>
            <a:ext cx="1566895" cy="461054"/>
            <a:chOff x="-91400" y="-13652"/>
            <a:chExt cx="1566894" cy="461053"/>
          </a:xfrm>
        </p:grpSpPr>
        <p:sp>
          <p:nvSpPr>
            <p:cNvPr id="246" name="圆角矩形"/>
            <p:cNvSpPr/>
            <p:nvPr/>
          </p:nvSpPr>
          <p:spPr>
            <a:xfrm>
              <a:off x="0" y="0"/>
              <a:ext cx="1384094" cy="433754"/>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defRPr sz="1200">
                  <a:solidFill>
                    <a:srgbClr val="FF0000"/>
                  </a:solidFill>
                  <a:latin typeface="微软雅黑"/>
                  <a:ea typeface="微软雅黑"/>
                  <a:cs typeface="微软雅黑"/>
                  <a:sym typeface="微软雅黑"/>
                </a:defRPr>
              </a:pPr>
              <a:endParaRPr/>
            </a:p>
          </p:txBody>
        </p:sp>
        <p:sp>
          <p:nvSpPr>
            <p:cNvPr id="247" name="MikroTik-A"/>
            <p:cNvSpPr txBox="1"/>
            <p:nvPr/>
          </p:nvSpPr>
          <p:spPr>
            <a:xfrm>
              <a:off x="-91401" y="-13653"/>
              <a:ext cx="1566895" cy="461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p>
              <a:pPr algn="ctr">
                <a:defRPr sz="1500" b="1">
                  <a:solidFill>
                    <a:schemeClr val="accent4"/>
                  </a:solidFill>
                  <a:latin typeface="微软雅黑"/>
                  <a:ea typeface="微软雅黑"/>
                  <a:cs typeface="微软雅黑"/>
                  <a:sym typeface="微软雅黑"/>
                </a:defRPr>
              </a:pPr>
              <a:r>
                <a:rPr sz="1600"/>
                <a:t>MikroTik</a:t>
              </a:r>
              <a:r>
                <a:t>-A</a:t>
              </a:r>
            </a:p>
          </p:txBody>
        </p:sp>
      </p:grpSp>
      <p:grpSp>
        <p:nvGrpSpPr>
          <p:cNvPr id="251" name="矩形: 圆角 7"/>
          <p:cNvGrpSpPr/>
          <p:nvPr/>
        </p:nvGrpSpPr>
        <p:grpSpPr>
          <a:xfrm>
            <a:off x="4199890" y="4338956"/>
            <a:ext cx="802641" cy="307337"/>
            <a:chOff x="0" y="0"/>
            <a:chExt cx="802640" cy="307335"/>
          </a:xfrm>
        </p:grpSpPr>
        <p:sp>
          <p:nvSpPr>
            <p:cNvPr id="249" name="圆角矩形"/>
            <p:cNvSpPr/>
            <p:nvPr/>
          </p:nvSpPr>
          <p:spPr>
            <a:xfrm>
              <a:off x="0" y="14702"/>
              <a:ext cx="802641" cy="277933"/>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sp>
          <p:nvSpPr>
            <p:cNvPr id="250" name="运维人员"/>
            <p:cNvSpPr txBox="1"/>
            <p:nvPr/>
          </p:nvSpPr>
          <p:spPr>
            <a:xfrm>
              <a:off x="13573" y="0"/>
              <a:ext cx="775494" cy="3073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lvl1pPr algn="ctr">
                <a:defRPr sz="1200" b="1">
                  <a:latin typeface="微软雅黑"/>
                  <a:ea typeface="微软雅黑"/>
                  <a:cs typeface="微软雅黑"/>
                  <a:sym typeface="微软雅黑"/>
                </a:defRPr>
              </a:lvl1pPr>
            </a:lstStyle>
            <a:p>
              <a:r>
                <a:t>运维人员</a:t>
              </a:r>
            </a:p>
          </p:txBody>
        </p:sp>
      </p:grpSp>
      <p:grpSp>
        <p:nvGrpSpPr>
          <p:cNvPr id="254" name="矩形: 圆角 8"/>
          <p:cNvGrpSpPr/>
          <p:nvPr/>
        </p:nvGrpSpPr>
        <p:grpSpPr>
          <a:xfrm>
            <a:off x="6407212" y="524173"/>
            <a:ext cx="1579240" cy="461054"/>
            <a:chOff x="-123986" y="-21927"/>
            <a:chExt cx="1579239" cy="461053"/>
          </a:xfrm>
        </p:grpSpPr>
        <p:sp>
          <p:nvSpPr>
            <p:cNvPr id="252" name="圆角矩形"/>
            <p:cNvSpPr/>
            <p:nvPr/>
          </p:nvSpPr>
          <p:spPr>
            <a:xfrm>
              <a:off x="0" y="0"/>
              <a:ext cx="1331266" cy="417199"/>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defRPr sz="1200">
                  <a:solidFill>
                    <a:srgbClr val="00B0F0"/>
                  </a:solidFill>
                  <a:latin typeface="微软雅黑"/>
                  <a:ea typeface="微软雅黑"/>
                  <a:cs typeface="微软雅黑"/>
                  <a:sym typeface="微软雅黑"/>
                </a:defRPr>
              </a:pPr>
              <a:endParaRPr/>
            </a:p>
          </p:txBody>
        </p:sp>
        <p:sp>
          <p:nvSpPr>
            <p:cNvPr id="253" name="MikroTik-B"/>
            <p:cNvSpPr txBox="1"/>
            <p:nvPr/>
          </p:nvSpPr>
          <p:spPr>
            <a:xfrm>
              <a:off x="-123987" y="-21928"/>
              <a:ext cx="1579240" cy="46105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a:defRPr sz="1600" b="1">
                  <a:solidFill>
                    <a:srgbClr val="00B0F0"/>
                  </a:solidFill>
                  <a:latin typeface="微软雅黑"/>
                  <a:ea typeface="微软雅黑"/>
                  <a:cs typeface="微软雅黑"/>
                  <a:sym typeface="微软雅黑"/>
                </a:defRPr>
              </a:lvl1pPr>
            </a:lstStyle>
            <a:p>
              <a:r>
                <a:t>MikroTik-B</a:t>
              </a:r>
            </a:p>
          </p:txBody>
        </p:sp>
      </p:grpSp>
      <p:sp>
        <p:nvSpPr>
          <p:cNvPr id="255" name="文本框 24"/>
          <p:cNvSpPr txBox="1"/>
          <p:nvPr/>
        </p:nvSpPr>
        <p:spPr>
          <a:xfrm rot="2033519">
            <a:off x="2246272" y="1408899"/>
            <a:ext cx="1724661" cy="345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a:solidFill>
                  <a:schemeClr val="accent4">
                    <a:lumOff val="25000"/>
                  </a:schemeClr>
                </a:solidFill>
                <a:latin typeface="微软雅黑"/>
                <a:ea typeface="微软雅黑"/>
                <a:cs typeface="微软雅黑"/>
                <a:sym typeface="微软雅黑"/>
              </a:defRPr>
            </a:lvl1pPr>
          </a:lstStyle>
          <a:p>
            <a:r>
              <a:t>端口:8291-Winbox</a:t>
            </a:r>
          </a:p>
        </p:txBody>
      </p:sp>
      <p:sp>
        <p:nvSpPr>
          <p:cNvPr id="256" name="文本框 33"/>
          <p:cNvSpPr txBox="1"/>
          <p:nvPr/>
        </p:nvSpPr>
        <p:spPr>
          <a:xfrm rot="19797903">
            <a:off x="5143350" y="1462724"/>
            <a:ext cx="2044066" cy="345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r">
              <a:defRPr sz="1400">
                <a:solidFill>
                  <a:srgbClr val="00B0F0"/>
                </a:solidFill>
                <a:latin typeface="微软雅黑"/>
                <a:ea typeface="微软雅黑"/>
                <a:cs typeface="微软雅黑"/>
                <a:sym typeface="微软雅黑"/>
              </a:defRPr>
            </a:lvl1pPr>
          </a:lstStyle>
          <a:p>
            <a:r>
              <a:t>端口: 8291-Winbox</a:t>
            </a:r>
          </a:p>
        </p:txBody>
      </p:sp>
      <p:sp>
        <p:nvSpPr>
          <p:cNvPr id="257" name="文本框 37"/>
          <p:cNvSpPr txBox="1"/>
          <p:nvPr/>
        </p:nvSpPr>
        <p:spPr>
          <a:xfrm rot="5400000">
            <a:off x="3636328" y="3367507"/>
            <a:ext cx="1635128" cy="30777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400">
                <a:solidFill>
                  <a:schemeClr val="accent4">
                    <a:lumOff val="25000"/>
                  </a:schemeClr>
                </a:solidFill>
                <a:latin typeface="微软雅黑"/>
                <a:ea typeface="微软雅黑"/>
                <a:cs typeface="微软雅黑"/>
                <a:sym typeface="微软雅黑"/>
              </a:defRPr>
            </a:lvl1pPr>
          </a:lstStyle>
          <a:p>
            <a:r>
              <a:t>服务器端口:10001</a:t>
            </a:r>
          </a:p>
        </p:txBody>
      </p:sp>
      <p:sp>
        <p:nvSpPr>
          <p:cNvPr id="258" name="文本框 38"/>
          <p:cNvSpPr txBox="1"/>
          <p:nvPr/>
        </p:nvSpPr>
        <p:spPr>
          <a:xfrm rot="5400000">
            <a:off x="4031396" y="3350263"/>
            <a:ext cx="1599371" cy="30777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lvl1pPr>
              <a:defRPr sz="1400">
                <a:solidFill>
                  <a:srgbClr val="00B0F0"/>
                </a:solidFill>
                <a:latin typeface="微软雅黑"/>
                <a:ea typeface="微软雅黑"/>
                <a:cs typeface="微软雅黑"/>
                <a:sym typeface="微软雅黑"/>
              </a:defRPr>
            </a:lvl1pPr>
          </a:lstStyle>
          <a:p>
            <a:r>
              <a:t>服务器端口:10002</a:t>
            </a:r>
          </a:p>
        </p:txBody>
      </p:sp>
      <p:sp>
        <p:nvSpPr>
          <p:cNvPr id="259" name="文本框 44"/>
          <p:cNvSpPr txBox="1"/>
          <p:nvPr/>
        </p:nvSpPr>
        <p:spPr>
          <a:xfrm rot="2020225">
            <a:off x="2859642" y="1590860"/>
            <a:ext cx="2410461" cy="2692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200">
                <a:solidFill>
                  <a:srgbClr val="FFFFFF"/>
                </a:solidFill>
                <a:latin typeface="微软雅黑"/>
                <a:ea typeface="微软雅黑"/>
                <a:cs typeface="微软雅黑"/>
                <a:sym typeface="微软雅黑"/>
              </a:defRPr>
            </a:lvl1pPr>
          </a:lstStyle>
          <a:p>
            <a:r>
              <a:t>PPTP/L2TP/SSTP/OVPN</a:t>
            </a:r>
          </a:p>
        </p:txBody>
      </p:sp>
      <p:pic>
        <p:nvPicPr>
          <p:cNvPr id="260" name="图片 5" descr="图片 5"/>
          <p:cNvPicPr>
            <a:picLocks noChangeAspect="1"/>
          </p:cNvPicPr>
          <p:nvPr/>
        </p:nvPicPr>
        <p:blipFill>
          <a:blip r:embed="rId3">
            <a:extLst/>
          </a:blip>
          <a:stretch>
            <a:fillRect/>
          </a:stretch>
        </p:blipFill>
        <p:spPr>
          <a:xfrm>
            <a:off x="5282565" y="2105025"/>
            <a:ext cx="3484246" cy="2524761"/>
          </a:xfrm>
          <a:prstGeom prst="rect">
            <a:avLst/>
          </a:prstGeom>
          <a:ln w="12700">
            <a:miter lim="400000"/>
          </a:ln>
        </p:spPr>
      </p:pic>
      <p:pic>
        <p:nvPicPr>
          <p:cNvPr id="261" name="图片 10" descr="图片 10"/>
          <p:cNvPicPr>
            <a:picLocks noChangeAspect="1"/>
          </p:cNvPicPr>
          <p:nvPr/>
        </p:nvPicPr>
        <p:blipFill>
          <a:blip r:embed="rId4">
            <a:extLst/>
          </a:blip>
          <a:stretch>
            <a:fillRect/>
          </a:stretch>
        </p:blipFill>
        <p:spPr>
          <a:xfrm>
            <a:off x="435609" y="2105025"/>
            <a:ext cx="3485517" cy="2526665"/>
          </a:xfrm>
          <a:prstGeom prst="rect">
            <a:avLst/>
          </a:prstGeom>
          <a:ln w="12700">
            <a:miter lim="400000"/>
          </a:ln>
        </p:spPr>
      </p:pic>
      <p:sp>
        <p:nvSpPr>
          <p:cNvPr id="262" name="直接箭头连接符 4"/>
          <p:cNvSpPr/>
          <p:nvPr/>
        </p:nvSpPr>
        <p:spPr>
          <a:xfrm>
            <a:off x="2597785" y="992505"/>
            <a:ext cx="1911351" cy="1285876"/>
          </a:xfrm>
          <a:prstGeom prst="line">
            <a:avLst/>
          </a:prstGeom>
          <a:ln w="12700">
            <a:solidFill>
              <a:schemeClr val="accent1"/>
            </a:solidFill>
            <a:miter/>
            <a:headEnd type="triangle"/>
            <a:tailEnd type="triangle"/>
          </a:ln>
        </p:spPr>
        <p:txBody>
          <a:bodyPr lIns="45719" rIns="45719"/>
          <a:lstStyle/>
          <a:p>
            <a:endParaRPr/>
          </a:p>
        </p:txBody>
      </p:sp>
      <p:sp>
        <p:nvSpPr>
          <p:cNvPr id="263" name="直接箭头连接符 12"/>
          <p:cNvSpPr/>
          <p:nvPr/>
        </p:nvSpPr>
        <p:spPr>
          <a:xfrm flipH="1">
            <a:off x="4704715" y="960755"/>
            <a:ext cx="2240916" cy="1317626"/>
          </a:xfrm>
          <a:prstGeom prst="line">
            <a:avLst/>
          </a:prstGeom>
          <a:ln w="12700">
            <a:solidFill>
              <a:schemeClr val="accent1"/>
            </a:solidFill>
            <a:miter/>
            <a:headEnd type="triangle"/>
            <a:tailEnd type="triangle"/>
          </a:ln>
        </p:spPr>
        <p:txBody>
          <a:bodyPr lIns="45719" rIns="45719"/>
          <a:lstStyle/>
          <a:p>
            <a:endParaRPr/>
          </a:p>
        </p:txBody>
      </p:sp>
      <p:sp>
        <p:nvSpPr>
          <p:cNvPr id="264" name="直接箭头连接符 14"/>
          <p:cNvSpPr/>
          <p:nvPr/>
        </p:nvSpPr>
        <p:spPr>
          <a:xfrm>
            <a:off x="4600575" y="2641599"/>
            <a:ext cx="0" cy="1711962"/>
          </a:xfrm>
          <a:prstGeom prst="line">
            <a:avLst/>
          </a:prstGeom>
          <a:ln w="12700">
            <a:solidFill>
              <a:schemeClr val="accent1"/>
            </a:solidFill>
            <a:miter/>
            <a:headEnd type="triangle"/>
            <a:tailEnd type="triangle"/>
          </a:ln>
        </p:spPr>
        <p:txBody>
          <a:bodyPr lIns="45719" rIns="45719"/>
          <a:lstStyle/>
          <a:p>
            <a:endParaRPr/>
          </a:p>
        </p:txBody>
      </p:sp>
      <p:sp>
        <p:nvSpPr>
          <p:cNvPr id="265" name="文本框 30"/>
          <p:cNvSpPr txBox="1"/>
          <p:nvPr/>
        </p:nvSpPr>
        <p:spPr>
          <a:xfrm rot="19800000">
            <a:off x="4729535" y="1411922"/>
            <a:ext cx="1865745" cy="4470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sz="1200">
                <a:solidFill>
                  <a:srgbClr val="FFFFFF"/>
                </a:solidFill>
                <a:latin typeface="微软雅黑"/>
                <a:ea typeface="微软雅黑"/>
                <a:cs typeface="微软雅黑"/>
                <a:sym typeface="微软雅黑"/>
              </a:defRPr>
            </a:lvl1pPr>
          </a:lstStyle>
          <a:p>
            <a:r>
              <a:t>PPTP/L2TP/SSTP/OVPN</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67" name="标题 1"/>
          <p:cNvSpPr txBox="1"/>
          <p:nvPr/>
        </p:nvSpPr>
        <p:spPr>
          <a:xfrm>
            <a:off x="1766178" y="160020"/>
            <a:ext cx="6009006" cy="762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lvl1pPr defTabSz="895985">
              <a:lnSpc>
                <a:spcPct val="90000"/>
              </a:lnSpc>
              <a:defRPr sz="2000" b="1">
                <a:solidFill>
                  <a:srgbClr val="FF0000"/>
                </a:solidFill>
                <a:latin typeface="微软雅黑"/>
                <a:ea typeface="微软雅黑"/>
                <a:cs typeface="微软雅黑"/>
                <a:sym typeface="微软雅黑"/>
              </a:defRPr>
            </a:lvl1pPr>
          </a:lstStyle>
          <a:p>
            <a:r>
              <a:t>演示WAP LTE kit使用穿透接口实现远程管理</a:t>
            </a:r>
          </a:p>
        </p:txBody>
      </p:sp>
      <p:grpSp>
        <p:nvGrpSpPr>
          <p:cNvPr id="270" name="矩形: 圆角 2"/>
          <p:cNvGrpSpPr/>
          <p:nvPr/>
        </p:nvGrpSpPr>
        <p:grpSpPr>
          <a:xfrm>
            <a:off x="6691878" y="3237134"/>
            <a:ext cx="1820449" cy="1033904"/>
            <a:chOff x="0" y="-252316"/>
            <a:chExt cx="1820448" cy="1033903"/>
          </a:xfrm>
        </p:grpSpPr>
        <p:sp>
          <p:nvSpPr>
            <p:cNvPr id="268" name="圆角矩形"/>
            <p:cNvSpPr/>
            <p:nvPr/>
          </p:nvSpPr>
          <p:spPr>
            <a:xfrm>
              <a:off x="0" y="0"/>
              <a:ext cx="1820449" cy="529270"/>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defRPr sz="2800">
                  <a:solidFill>
                    <a:srgbClr val="00B0F0"/>
                  </a:solidFill>
                </a:defRPr>
              </a:pPr>
              <a:endParaRPr/>
            </a:p>
          </p:txBody>
        </p:sp>
        <p:sp>
          <p:nvSpPr>
            <p:cNvPr id="269" name="wAP LTE kit"/>
            <p:cNvSpPr txBox="1"/>
            <p:nvPr/>
          </p:nvSpPr>
          <p:spPr>
            <a:xfrm>
              <a:off x="25839" y="-252317"/>
              <a:ext cx="1768770" cy="10339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a:defRPr sz="2000">
                  <a:solidFill>
                    <a:srgbClr val="00B0F0"/>
                  </a:solidFill>
                  <a:latin typeface="微软雅黑"/>
                  <a:ea typeface="微软雅黑"/>
                  <a:cs typeface="微软雅黑"/>
                  <a:sym typeface="微软雅黑"/>
                </a:defRPr>
              </a:lvl1pPr>
            </a:lstStyle>
            <a:p>
              <a:r>
                <a:t>WAP LTE kit</a:t>
              </a:r>
            </a:p>
          </p:txBody>
        </p:sp>
      </p:grpSp>
      <p:grpSp>
        <p:nvGrpSpPr>
          <p:cNvPr id="273" name="矩形: 圆角 3"/>
          <p:cNvGrpSpPr/>
          <p:nvPr/>
        </p:nvGrpSpPr>
        <p:grpSpPr>
          <a:xfrm>
            <a:off x="2508250" y="2161357"/>
            <a:ext cx="440027" cy="1831071"/>
            <a:chOff x="0" y="-141943"/>
            <a:chExt cx="440026" cy="1831070"/>
          </a:xfrm>
        </p:grpSpPr>
        <p:sp>
          <p:nvSpPr>
            <p:cNvPr id="271" name="圆角矩形"/>
            <p:cNvSpPr/>
            <p:nvPr/>
          </p:nvSpPr>
          <p:spPr>
            <a:xfrm>
              <a:off x="0" y="23041"/>
              <a:ext cx="440027" cy="1501102"/>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endParaRPr/>
            </a:p>
          </p:txBody>
        </p:sp>
        <p:sp>
          <p:nvSpPr>
            <p:cNvPr id="272" name="运维人员"/>
            <p:cNvSpPr txBox="1"/>
            <p:nvPr/>
          </p:nvSpPr>
          <p:spPr>
            <a:xfrm>
              <a:off x="21480" y="-141944"/>
              <a:ext cx="397065" cy="183107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a:defRPr sz="2000">
                  <a:solidFill>
                    <a:srgbClr val="00B0F0"/>
                  </a:solidFill>
                  <a:latin typeface="微软雅黑"/>
                  <a:ea typeface="微软雅黑"/>
                  <a:cs typeface="微软雅黑"/>
                  <a:sym typeface="微软雅黑"/>
                </a:defRPr>
              </a:lvl1pPr>
            </a:lstStyle>
            <a:p>
              <a:r>
                <a:t>运维人员</a:t>
              </a:r>
            </a:p>
          </p:txBody>
        </p:sp>
      </p:grpSp>
      <p:grpSp>
        <p:nvGrpSpPr>
          <p:cNvPr id="276" name="矩形: 圆角 4"/>
          <p:cNvGrpSpPr/>
          <p:nvPr/>
        </p:nvGrpSpPr>
        <p:grpSpPr>
          <a:xfrm>
            <a:off x="4794308" y="2039875"/>
            <a:ext cx="2310702" cy="1033905"/>
            <a:chOff x="-97039" y="-271130"/>
            <a:chExt cx="2310701" cy="1033903"/>
          </a:xfrm>
        </p:grpSpPr>
        <p:sp>
          <p:nvSpPr>
            <p:cNvPr id="274" name="圆角矩形"/>
            <p:cNvSpPr/>
            <p:nvPr/>
          </p:nvSpPr>
          <p:spPr>
            <a:xfrm>
              <a:off x="0" y="8945"/>
              <a:ext cx="2116622" cy="473753"/>
            </a:xfrm>
            <a:prstGeom prst="roundRect">
              <a:avLst>
                <a:gd name="adj" fmla="val 16667"/>
              </a:avLst>
            </a:prstGeom>
            <a:solidFill>
              <a:srgbClr val="FFFFFF"/>
            </a:solidFill>
            <a:ln w="12700" cap="flat">
              <a:solidFill>
                <a:schemeClr val="accent1"/>
              </a:solidFill>
              <a:prstDash val="solid"/>
              <a:miter lim="800000"/>
            </a:ln>
            <a:effectLst/>
          </p:spPr>
          <p:txBody>
            <a:bodyPr wrap="square" lIns="45719" tIns="45719" rIns="45719" bIns="45719" numCol="1" anchor="ctr">
              <a:noAutofit/>
            </a:bodyPr>
            <a:lstStyle/>
            <a:p>
              <a:pPr algn="ctr">
                <a:defRPr sz="2800">
                  <a:solidFill>
                    <a:srgbClr val="00B0F0"/>
                  </a:solidFill>
                </a:defRPr>
              </a:pPr>
              <a:endParaRPr/>
            </a:p>
          </p:txBody>
        </p:sp>
        <p:sp>
          <p:nvSpPr>
            <p:cNvPr id="275" name="无公网IP的网络"/>
            <p:cNvSpPr txBox="1"/>
            <p:nvPr/>
          </p:nvSpPr>
          <p:spPr>
            <a:xfrm>
              <a:off x="-97040" y="-271131"/>
              <a:ext cx="2310702" cy="1033904"/>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noAutofit/>
            </a:bodyPr>
            <a:lstStyle>
              <a:lvl1pPr algn="ctr">
                <a:defRPr sz="2000">
                  <a:solidFill>
                    <a:srgbClr val="00B0F0"/>
                  </a:solidFill>
                  <a:latin typeface="微软雅黑"/>
                  <a:ea typeface="微软雅黑"/>
                  <a:cs typeface="微软雅黑"/>
                  <a:sym typeface="微软雅黑"/>
                </a:defRPr>
              </a:lvl1pPr>
            </a:lstStyle>
            <a:p>
              <a:r>
                <a:t>无公网IP的网络</a:t>
              </a:r>
            </a:p>
          </p:txBody>
        </p:sp>
      </p:grpSp>
      <p:sp>
        <p:nvSpPr>
          <p:cNvPr id="277" name="矩形 7"/>
          <p:cNvSpPr/>
          <p:nvPr/>
        </p:nvSpPr>
        <p:spPr>
          <a:xfrm>
            <a:off x="3366770" y="989967"/>
            <a:ext cx="2409826" cy="612137"/>
          </a:xfrm>
          <a:prstGeom prst="rect">
            <a:avLst/>
          </a:prstGeom>
          <a:solidFill>
            <a:srgbClr val="FFFFFF"/>
          </a:solidFill>
          <a:ln w="12700">
            <a:solidFill>
              <a:schemeClr val="accent1"/>
            </a:solidFill>
            <a:miter/>
          </a:ln>
          <a:extLst>
            <a:ext uri="{C572A759-6A51-4108-AA02-DFA0A04FC94B}">
              <ma14:wrappingTextBoxFlag xmlns="" xmlns:ma14="http://schemas.microsoft.com/office/mac/drawingml/2011/main" val="1"/>
            </a:ext>
          </a:extLst>
        </p:spPr>
        <p:txBody>
          <a:bodyPr lIns="45718" tIns="45718" rIns="45718" bIns="45718" anchor="ctr">
            <a:spAutoFit/>
          </a:bodyPr>
          <a:lstStyle>
            <a:lvl1pPr algn="ctr">
              <a:defRPr sz="2800">
                <a:solidFill>
                  <a:srgbClr val="00B0F0"/>
                </a:solidFill>
                <a:latin typeface="微软雅黑"/>
                <a:ea typeface="微软雅黑"/>
                <a:cs typeface="微软雅黑"/>
                <a:sym typeface="微软雅黑"/>
              </a:defRPr>
            </a:lvl1pPr>
          </a:lstStyle>
          <a:p>
            <a:r>
              <a:t>云穿透服务器</a:t>
            </a:r>
          </a:p>
        </p:txBody>
      </p:sp>
      <p:sp>
        <p:nvSpPr>
          <p:cNvPr id="278" name="直接箭头连接符 26"/>
          <p:cNvSpPr/>
          <p:nvPr/>
        </p:nvSpPr>
        <p:spPr>
          <a:xfrm>
            <a:off x="4714874" y="1670050"/>
            <a:ext cx="617221" cy="495935"/>
          </a:xfrm>
          <a:prstGeom prst="line">
            <a:avLst/>
          </a:prstGeom>
          <a:ln w="12700">
            <a:solidFill>
              <a:schemeClr val="accent1"/>
            </a:solidFill>
            <a:miter/>
            <a:headEnd type="triangle"/>
            <a:tailEnd type="triangle"/>
          </a:ln>
        </p:spPr>
        <p:txBody>
          <a:bodyPr lIns="45719" rIns="45719"/>
          <a:lstStyle/>
          <a:p>
            <a:endParaRPr/>
          </a:p>
        </p:txBody>
      </p:sp>
      <p:sp>
        <p:nvSpPr>
          <p:cNvPr id="279" name="直接箭头连接符 28"/>
          <p:cNvSpPr/>
          <p:nvPr/>
        </p:nvSpPr>
        <p:spPr>
          <a:xfrm>
            <a:off x="6159499" y="2802889"/>
            <a:ext cx="742951" cy="548006"/>
          </a:xfrm>
          <a:prstGeom prst="line">
            <a:avLst/>
          </a:prstGeom>
          <a:ln w="12700">
            <a:solidFill>
              <a:schemeClr val="accent1"/>
            </a:solidFill>
            <a:miter/>
            <a:headEnd type="triangle"/>
            <a:tailEnd type="triangle"/>
          </a:ln>
        </p:spPr>
        <p:txBody>
          <a:bodyPr lIns="45719" rIns="45719"/>
          <a:lstStyle/>
          <a:p>
            <a:endParaRPr/>
          </a:p>
        </p:txBody>
      </p:sp>
      <p:sp>
        <p:nvSpPr>
          <p:cNvPr id="280" name="直接箭头连接符 35"/>
          <p:cNvSpPr/>
          <p:nvPr/>
        </p:nvSpPr>
        <p:spPr>
          <a:xfrm flipV="1">
            <a:off x="3035299" y="1670050"/>
            <a:ext cx="1282066" cy="1316990"/>
          </a:xfrm>
          <a:prstGeom prst="line">
            <a:avLst/>
          </a:prstGeom>
          <a:ln w="12700">
            <a:solidFill>
              <a:schemeClr val="accent1"/>
            </a:solidFill>
            <a:miter/>
            <a:headEnd type="triangle"/>
            <a:tailEnd type="triangle"/>
          </a:ln>
        </p:spPr>
        <p:txBody>
          <a:bodyPr lIns="45719" rIns="45719"/>
          <a:lstStyle/>
          <a:p>
            <a:endParaRPr/>
          </a:p>
        </p:txBody>
      </p:sp>
      <p:grpSp>
        <p:nvGrpSpPr>
          <p:cNvPr id="289" name="组合 31"/>
          <p:cNvGrpSpPr/>
          <p:nvPr/>
        </p:nvGrpSpPr>
        <p:grpSpPr>
          <a:xfrm>
            <a:off x="1086485" y="4191634"/>
            <a:ext cx="7085966" cy="508001"/>
            <a:chOff x="0" y="0"/>
            <a:chExt cx="7085965" cy="508000"/>
          </a:xfrm>
        </p:grpSpPr>
        <p:sp>
          <p:nvSpPr>
            <p:cNvPr id="281" name="文本框 11"/>
            <p:cNvSpPr txBox="1"/>
            <p:nvPr/>
          </p:nvSpPr>
          <p:spPr>
            <a:xfrm>
              <a:off x="4622165" y="55244"/>
              <a:ext cx="2463801" cy="4216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defRPr sz="1000">
                  <a:solidFill>
                    <a:srgbClr val="FFFFFF"/>
                  </a:solidFill>
                  <a:latin typeface="微软雅黑"/>
                  <a:ea typeface="微软雅黑"/>
                  <a:cs typeface="微软雅黑"/>
                  <a:sym typeface="微软雅黑"/>
                </a:defRPr>
              </a:pPr>
              <a:r>
                <a:t>www.gaohou.com</a:t>
              </a:r>
            </a:p>
            <a:p>
              <a:pPr algn="ctr">
                <a:defRPr sz="1000">
                  <a:solidFill>
                    <a:srgbClr val="FFFFFF"/>
                  </a:solidFill>
                  <a:latin typeface="微软雅黑"/>
                  <a:ea typeface="微软雅黑"/>
                  <a:cs typeface="微软雅黑"/>
                  <a:sym typeface="微软雅黑"/>
                </a:defRPr>
              </a:pPr>
              <a:r>
                <a:t>中国成都唯一有仓的mikrotik代理</a:t>
              </a:r>
            </a:p>
          </p:txBody>
        </p:sp>
        <p:sp>
          <p:nvSpPr>
            <p:cNvPr id="282" name="文本框 19"/>
            <p:cNvSpPr txBox="1"/>
            <p:nvPr/>
          </p:nvSpPr>
          <p:spPr>
            <a:xfrm>
              <a:off x="2284095" y="106679"/>
              <a:ext cx="2250441" cy="345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400" b="1">
                  <a:solidFill>
                    <a:srgbClr val="FFFFFF"/>
                  </a:solidFill>
                  <a:latin typeface="微软雅黑"/>
                  <a:ea typeface="微软雅黑"/>
                  <a:cs typeface="微软雅黑"/>
                  <a:sym typeface="微软雅黑"/>
                </a:defRPr>
              </a:lvl1pPr>
            </a:lstStyle>
            <a:p>
              <a:r>
                <a:t>演示设备由高厚网络赞助</a:t>
              </a:r>
            </a:p>
          </p:txBody>
        </p:sp>
        <p:sp>
          <p:nvSpPr>
            <p:cNvPr id="283" name="矩形 4"/>
            <p:cNvSpPr/>
            <p:nvPr/>
          </p:nvSpPr>
          <p:spPr>
            <a:xfrm>
              <a:off x="2196465" y="0"/>
              <a:ext cx="4889501" cy="508000"/>
            </a:xfrm>
            <a:prstGeom prst="rect">
              <a:avLst/>
            </a:prstGeom>
            <a:no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4" name="直接连接符 6"/>
            <p:cNvSpPr/>
            <p:nvPr/>
          </p:nvSpPr>
          <p:spPr>
            <a:xfrm>
              <a:off x="4641215" y="118109"/>
              <a:ext cx="1" cy="283211"/>
            </a:xfrm>
            <a:prstGeom prst="line">
              <a:avLst/>
            </a:prstGeom>
            <a:noFill/>
            <a:ln w="6350" cap="flat">
              <a:solidFill>
                <a:srgbClr val="FFFFFF"/>
              </a:solidFill>
              <a:prstDash val="solid"/>
              <a:miter lim="800000"/>
            </a:ln>
            <a:effectLst/>
          </p:spPr>
          <p:txBody>
            <a:bodyPr wrap="square" lIns="45719" tIns="45719" rIns="45719" bIns="45719" numCol="1" anchor="t">
              <a:noAutofit/>
            </a:bodyPr>
            <a:lstStyle/>
            <a:p>
              <a:endParaRPr/>
            </a:p>
          </p:txBody>
        </p:sp>
        <p:sp>
          <p:nvSpPr>
            <p:cNvPr id="285" name="矩形 7"/>
            <p:cNvSpPr/>
            <p:nvPr/>
          </p:nvSpPr>
          <p:spPr>
            <a:xfrm flipH="1">
              <a:off x="0" y="0"/>
              <a:ext cx="2196466" cy="508000"/>
            </a:xfrm>
            <a:prstGeom prst="rect">
              <a:avLst/>
            </a:prstGeom>
            <a:solidFill>
              <a:srgbClr val="FFFFFF"/>
            </a:solidFill>
            <a:ln w="12700" cap="flat">
              <a:solidFill>
                <a:srgbClr val="FFFFFF"/>
              </a:solidFill>
              <a:prstDash val="solid"/>
              <a:miter lim="800000"/>
            </a:ln>
            <a:effectLst/>
          </p:spPr>
          <p:txBody>
            <a:bodyPr wrap="square" lIns="45719" tIns="45719" rIns="45719" bIns="45719" numCol="1" anchor="ctr">
              <a:noAutofit/>
            </a:bodyPr>
            <a:lstStyle/>
            <a:p>
              <a:pPr algn="ctr">
                <a:defRPr>
                  <a:solidFill>
                    <a:srgbClr val="FFFFFF"/>
                  </a:solidFill>
                </a:defRPr>
              </a:pPr>
              <a:endParaRPr/>
            </a:p>
          </p:txBody>
        </p:sp>
        <p:sp>
          <p:nvSpPr>
            <p:cNvPr id="286" name="矩形 8"/>
            <p:cNvSpPr/>
            <p:nvPr/>
          </p:nvSpPr>
          <p:spPr>
            <a:xfrm flipH="1">
              <a:off x="102235" y="305434"/>
              <a:ext cx="1991996" cy="147322"/>
            </a:xfrm>
            <a:prstGeom prst="rect">
              <a:avLst/>
            </a:prstGeom>
            <a:solidFill>
              <a:srgbClr val="FF0000"/>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sp>
          <p:nvSpPr>
            <p:cNvPr id="287" name="文本框 19"/>
            <p:cNvSpPr txBox="1"/>
            <p:nvPr/>
          </p:nvSpPr>
          <p:spPr>
            <a:xfrm>
              <a:off x="464820" y="-1"/>
              <a:ext cx="1281431" cy="3454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lvl1pPr algn="ctr">
                <a:defRPr sz="1400" b="1">
                  <a:solidFill>
                    <a:srgbClr val="FF0000"/>
                  </a:solidFill>
                  <a:latin typeface="微软雅黑"/>
                  <a:ea typeface="微软雅黑"/>
                  <a:cs typeface="微软雅黑"/>
                  <a:sym typeface="微软雅黑"/>
                </a:defRPr>
              </a:lvl1pPr>
            </a:lstStyle>
            <a:p>
              <a:r>
                <a:t>高厚网络商城</a:t>
              </a:r>
            </a:p>
          </p:txBody>
        </p:sp>
        <p:sp>
          <p:nvSpPr>
            <p:cNvPr id="288" name="文本框 19"/>
            <p:cNvSpPr txBox="1"/>
            <p:nvPr/>
          </p:nvSpPr>
          <p:spPr>
            <a:xfrm>
              <a:off x="14605" y="272415"/>
              <a:ext cx="2181861" cy="23113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spAutoFit/>
            </a:bodyPr>
            <a:lstStyle/>
            <a:p>
              <a:pPr algn="ctr">
                <a:defRPr sz="800">
                  <a:solidFill>
                    <a:srgbClr val="FFFFFF"/>
                  </a:solidFill>
                  <a:latin typeface="微软雅黑"/>
                  <a:ea typeface="微软雅黑"/>
                  <a:cs typeface="微软雅黑"/>
                  <a:sym typeface="微软雅黑"/>
                </a:defRPr>
              </a:pPr>
              <a:r>
                <a:t>专注Mikrotik设备，一辈子的兴趣…</a:t>
              </a: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1" name="文本框 8"/>
          <p:cNvSpPr txBox="1"/>
          <p:nvPr/>
        </p:nvSpPr>
        <p:spPr>
          <a:xfrm>
            <a:off x="1307465" y="2454274"/>
            <a:ext cx="6529069" cy="13741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b="1">
                <a:solidFill>
                  <a:srgbClr val="FFFFFF"/>
                </a:solidFill>
                <a:latin typeface="微软雅黑"/>
                <a:ea typeface="微软雅黑"/>
                <a:cs typeface="微软雅黑"/>
                <a:sym typeface="微软雅黑"/>
              </a:defRPr>
            </a:pPr>
            <a:r>
              <a:t>云穿透接口</a:t>
            </a:r>
          </a:p>
          <a:p>
            <a:pPr algn="ctr">
              <a:defRPr sz="3200">
                <a:solidFill>
                  <a:srgbClr val="FFFFFF"/>
                </a:solidFill>
                <a:latin typeface="微软雅黑"/>
                <a:ea typeface="微软雅黑"/>
                <a:cs typeface="微软雅黑"/>
                <a:sym typeface="微软雅黑"/>
              </a:defRPr>
            </a:pPr>
            <a:r>
              <a:t>注册、开通、测试、注意事项</a:t>
            </a:r>
          </a:p>
        </p:txBody>
      </p:sp>
      <p:pic>
        <p:nvPicPr>
          <p:cNvPr id="292" name="图片 13" descr="图片 13"/>
          <p:cNvPicPr>
            <a:picLocks noChangeAspect="1"/>
          </p:cNvPicPr>
          <p:nvPr/>
        </p:nvPicPr>
        <p:blipFill>
          <a:blip r:embed="rId3">
            <a:extLst/>
          </a:blip>
          <a:stretch>
            <a:fillRect/>
          </a:stretch>
        </p:blipFill>
        <p:spPr>
          <a:xfrm>
            <a:off x="3906519" y="975359"/>
            <a:ext cx="1330962" cy="1330961"/>
          </a:xfrm>
          <a:prstGeom prst="rect">
            <a:avLst/>
          </a:prstGeom>
          <a:ln w="12700">
            <a:miter lim="400000"/>
          </a:ln>
        </p:spPr>
      </p:pic>
      <p:sp>
        <p:nvSpPr>
          <p:cNvPr id="293" name="文本框 14"/>
          <p:cNvSpPr txBox="1"/>
          <p:nvPr/>
        </p:nvSpPr>
        <p:spPr>
          <a:xfrm>
            <a:off x="4080509" y="1322069"/>
            <a:ext cx="982982"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FFFFFF"/>
                </a:solidFill>
                <a:latin typeface="微软雅黑"/>
                <a:ea typeface="微软雅黑"/>
                <a:cs typeface="微软雅黑"/>
                <a:sym typeface="微软雅黑"/>
              </a:defRPr>
            </a:lvl1pPr>
          </a:lstStyle>
          <a:p>
            <a:r>
              <a:t>03</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292"/>
                                        </p:tgtEl>
                                        <p:attrNameLst>
                                          <p:attrName>style.visibility</p:attrName>
                                        </p:attrNameLst>
                                      </p:cBhvr>
                                      <p:to>
                                        <p:strVal val="visible"/>
                                      </p:to>
                                    </p:set>
                                    <p:animEffect transition="in" filter="dissolve">
                                      <p:cBhvr>
                                        <p:cTn id="7" dur="500"/>
                                        <p:tgtEl>
                                          <p:spTgt spid="292"/>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293"/>
                                        </p:tgtEl>
                                        <p:attrNameLst>
                                          <p:attrName>style.visibility</p:attrName>
                                        </p:attrNameLst>
                                      </p:cBhvr>
                                      <p:to>
                                        <p:strVal val="visible"/>
                                      </p:to>
                                    </p:set>
                                    <p:animEffect transition="in" filter="dissolve">
                                      <p:cBhvr>
                                        <p:cTn id="11" dur="500"/>
                                        <p:tgtEl>
                                          <p:spTgt spid="293"/>
                                        </p:tgtEl>
                                      </p:cBhvr>
                                    </p:animEffect>
                                  </p:childTnLst>
                                </p:cTn>
                              </p:par>
                            </p:childTnLst>
                          </p:cTn>
                        </p:par>
                        <p:par>
                          <p:cTn id="12" fill="hold">
                            <p:stCondLst>
                              <p:cond delay="1000"/>
                            </p:stCondLst>
                            <p:childTnLst>
                              <p:par>
                                <p:cTn id="13" presetID="23" presetClass="entr" presetSubtype="16" fill="hold" grpId="3" nodeType="afterEffect">
                                  <p:stCondLst>
                                    <p:cond delay="0"/>
                                  </p:stCondLst>
                                  <p:iterate>
                                    <p:tmAbs val="0"/>
                                  </p:iterate>
                                  <p:childTnLst>
                                    <p:set>
                                      <p:cBhvr>
                                        <p:cTn id="14" fill="hold"/>
                                        <p:tgtEl>
                                          <p:spTgt spid="291"/>
                                        </p:tgtEl>
                                        <p:attrNameLst>
                                          <p:attrName>style.visibility</p:attrName>
                                        </p:attrNameLst>
                                      </p:cBhvr>
                                      <p:to>
                                        <p:strVal val="visible"/>
                                      </p:to>
                                    </p:set>
                                    <p:anim calcmode="lin" valueType="num">
                                      <p:cBhvr>
                                        <p:cTn id="15" dur="500" fill="hold"/>
                                        <p:tgtEl>
                                          <p:spTgt spid="291"/>
                                        </p:tgtEl>
                                        <p:attrNameLst>
                                          <p:attrName>ppt_w</p:attrName>
                                        </p:attrNameLst>
                                      </p:cBhvr>
                                      <p:tavLst>
                                        <p:tav tm="0">
                                          <p:val>
                                            <p:fltVal val="0"/>
                                          </p:val>
                                        </p:tav>
                                        <p:tav tm="100000">
                                          <p:val>
                                            <p:strVal val="#ppt_w"/>
                                          </p:val>
                                        </p:tav>
                                      </p:tavLst>
                                    </p:anim>
                                    <p:anim calcmode="lin" valueType="num">
                                      <p:cBhvr>
                                        <p:cTn id="16" dur="500" fill="hold"/>
                                        <p:tgtEl>
                                          <p:spTgt spid="29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 grpId="3" animBg="1" advAuto="0"/>
      <p:bldP spid="292" grpId="1" animBg="1" advAuto="0"/>
      <p:bldP spid="293" grpId="2"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295" name="Straight Connector 80"/>
          <p:cNvSpPr/>
          <p:nvPr/>
        </p:nvSpPr>
        <p:spPr>
          <a:xfrm>
            <a:off x="4856313" y="1601402"/>
            <a:ext cx="1584326" cy="1"/>
          </a:xfrm>
          <a:prstGeom prst="line">
            <a:avLst/>
          </a:prstGeom>
          <a:ln w="19050" cap="rnd">
            <a:solidFill>
              <a:srgbClr val="FFFFFF"/>
            </a:solidFill>
            <a:prstDash val="sysDot"/>
          </a:ln>
        </p:spPr>
        <p:txBody>
          <a:bodyPr lIns="45719" rIns="45719"/>
          <a:lstStyle/>
          <a:p>
            <a:endParaRPr/>
          </a:p>
        </p:txBody>
      </p:sp>
      <p:sp>
        <p:nvSpPr>
          <p:cNvPr id="296" name="Straight Connector 81"/>
          <p:cNvSpPr/>
          <p:nvPr/>
        </p:nvSpPr>
        <p:spPr>
          <a:xfrm>
            <a:off x="7115422" y="1601402"/>
            <a:ext cx="1174751" cy="1"/>
          </a:xfrm>
          <a:prstGeom prst="line">
            <a:avLst/>
          </a:prstGeom>
          <a:ln w="19050" cap="rnd">
            <a:solidFill>
              <a:srgbClr val="FFFFFF"/>
            </a:solidFill>
            <a:prstDash val="sysDot"/>
          </a:ln>
        </p:spPr>
        <p:txBody>
          <a:bodyPr lIns="45719" rIns="45719"/>
          <a:lstStyle/>
          <a:p>
            <a:endParaRPr/>
          </a:p>
        </p:txBody>
      </p:sp>
      <p:sp>
        <p:nvSpPr>
          <p:cNvPr id="297" name="Straight Connector 83"/>
          <p:cNvSpPr/>
          <p:nvPr/>
        </p:nvSpPr>
        <p:spPr>
          <a:xfrm>
            <a:off x="2650282" y="1601402"/>
            <a:ext cx="1584326" cy="1"/>
          </a:xfrm>
          <a:prstGeom prst="line">
            <a:avLst/>
          </a:prstGeom>
          <a:ln w="19050" cap="rnd">
            <a:solidFill>
              <a:srgbClr val="FFFFFF"/>
            </a:solidFill>
            <a:prstDash val="sysDot"/>
          </a:ln>
        </p:spPr>
        <p:txBody>
          <a:bodyPr lIns="45719" rIns="45719"/>
          <a:lstStyle/>
          <a:p>
            <a:endParaRPr/>
          </a:p>
        </p:txBody>
      </p:sp>
      <p:sp>
        <p:nvSpPr>
          <p:cNvPr id="298" name="Straight Connector 84"/>
          <p:cNvSpPr/>
          <p:nvPr/>
        </p:nvSpPr>
        <p:spPr>
          <a:xfrm>
            <a:off x="1118622" y="1601402"/>
            <a:ext cx="909956" cy="1"/>
          </a:xfrm>
          <a:prstGeom prst="line">
            <a:avLst/>
          </a:prstGeom>
          <a:ln w="19050" cap="rnd">
            <a:solidFill>
              <a:srgbClr val="FFFFFF"/>
            </a:solidFill>
            <a:prstDash val="sysDot"/>
          </a:ln>
        </p:spPr>
        <p:txBody>
          <a:bodyPr lIns="45719" rIns="45719"/>
          <a:lstStyle/>
          <a:p>
            <a:endParaRPr/>
          </a:p>
        </p:txBody>
      </p:sp>
      <p:grpSp>
        <p:nvGrpSpPr>
          <p:cNvPr id="301" name="组合 1"/>
          <p:cNvGrpSpPr/>
          <p:nvPr/>
        </p:nvGrpSpPr>
        <p:grpSpPr>
          <a:xfrm>
            <a:off x="4211954" y="1241357"/>
            <a:ext cx="720092" cy="720091"/>
            <a:chOff x="0" y="0"/>
            <a:chExt cx="720090" cy="720090"/>
          </a:xfrm>
        </p:grpSpPr>
        <p:sp>
          <p:nvSpPr>
            <p:cNvPr id="299" name="Oval 155"/>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pic>
          <p:nvPicPr>
            <p:cNvPr id="300" name="Group 156" descr="Group 156"/>
            <p:cNvPicPr>
              <a:picLocks noChangeAspect="1"/>
            </p:cNvPicPr>
            <p:nvPr/>
          </p:nvPicPr>
          <p:blipFill>
            <a:blip r:embed="rId3">
              <a:extLst/>
            </a:blip>
            <a:stretch>
              <a:fillRect/>
            </a:stretch>
          </p:blipFill>
          <p:spPr>
            <a:xfrm>
              <a:off x="144779" y="153669"/>
              <a:ext cx="433072" cy="414657"/>
            </a:xfrm>
            <a:prstGeom prst="rect">
              <a:avLst/>
            </a:prstGeom>
            <a:ln w="12700" cap="flat">
              <a:noFill/>
              <a:miter lim="400000"/>
            </a:ln>
            <a:effectLst/>
          </p:spPr>
        </p:pic>
      </p:grpSp>
      <p:sp>
        <p:nvSpPr>
          <p:cNvPr id="302" name="文本框 16"/>
          <p:cNvSpPr txBox="1"/>
          <p:nvPr/>
        </p:nvSpPr>
        <p:spPr>
          <a:xfrm>
            <a:off x="324168" y="2074916"/>
            <a:ext cx="3118277" cy="1077218"/>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algn="just" defTabSz="877569">
              <a:spcBef>
                <a:spcPts val="900"/>
              </a:spcBef>
              <a:defRPr sz="1600">
                <a:solidFill>
                  <a:srgbClr val="FFFFFF"/>
                </a:solidFill>
                <a:latin typeface="微软雅黑"/>
                <a:ea typeface="微软雅黑"/>
                <a:cs typeface="微软雅黑"/>
                <a:sym typeface="微软雅黑"/>
              </a:defRPr>
            </a:pPr>
            <a:r>
              <a:t>打开</a:t>
            </a:r>
            <a:r>
              <a:rPr u="sng">
                <a:uFill>
                  <a:solidFill>
                    <a:srgbClr val="0000FF"/>
                  </a:solidFill>
                </a:uFill>
              </a:rPr>
              <a:t>https://cts</a:t>
            </a:r>
            <a:r>
              <a:rPr lang="en-US" altLang="zh-CN" u="sng">
                <a:uFill>
                  <a:solidFill>
                    <a:srgbClr val="0000FF"/>
                  </a:solidFill>
                </a:uFill>
              </a:rPr>
              <a:t>8</a:t>
            </a:r>
            <a:r>
              <a:rPr u="sng">
                <a:uFill>
                  <a:solidFill>
                    <a:srgbClr val="0000FF"/>
                  </a:solidFill>
                </a:uFill>
              </a:rPr>
              <a:t>.cat-home.org/</a:t>
            </a:r>
            <a:r>
              <a:t> 注册一个账号，这个账号将用于之后的自助管理和VPN拨号使用。</a:t>
            </a:r>
          </a:p>
        </p:txBody>
      </p:sp>
      <p:sp>
        <p:nvSpPr>
          <p:cNvPr id="303" name="文本框 18"/>
          <p:cNvSpPr txBox="1"/>
          <p:nvPr/>
        </p:nvSpPr>
        <p:spPr>
          <a:xfrm>
            <a:off x="3447732" y="2099044"/>
            <a:ext cx="2248536" cy="1691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1500">
                <a:solidFill>
                  <a:srgbClr val="FFFFFF"/>
                </a:solidFill>
                <a:latin typeface="微软雅黑"/>
                <a:ea typeface="微软雅黑"/>
                <a:cs typeface="微软雅黑"/>
                <a:sym typeface="微软雅黑"/>
              </a:defRPr>
            </a:lvl1pPr>
          </a:lstStyle>
          <a:p>
            <a:r>
              <a:t>注册账号后在本穿透平台的WEB管理后台里添加映射信息。比如把本穿透服务器的12345端口映射给本VPN客户端的8291端口（WINBOX端口）。</a:t>
            </a:r>
          </a:p>
        </p:txBody>
      </p:sp>
      <p:sp>
        <p:nvSpPr>
          <p:cNvPr id="304" name="文本框 20"/>
          <p:cNvSpPr txBox="1"/>
          <p:nvPr/>
        </p:nvSpPr>
        <p:spPr>
          <a:xfrm>
            <a:off x="5801327" y="2117157"/>
            <a:ext cx="2339539" cy="14249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877569">
              <a:spcBef>
                <a:spcPts val="900"/>
              </a:spcBef>
              <a:defRPr sz="1500">
                <a:solidFill>
                  <a:srgbClr val="FFFFFF"/>
                </a:solidFill>
                <a:latin typeface="微软雅黑"/>
                <a:ea typeface="微软雅黑"/>
                <a:cs typeface="微软雅黑"/>
                <a:sym typeface="微软雅黑"/>
              </a:defRPr>
            </a:lvl1pPr>
          </a:lstStyle>
          <a:p>
            <a:r>
              <a:t>在需要穿透管理的MikroTik设备里添加VPN拨号，比如使用L2TP的话，填入IP及平台注册的账号密码即可。</a:t>
            </a:r>
          </a:p>
        </p:txBody>
      </p:sp>
      <p:grpSp>
        <p:nvGrpSpPr>
          <p:cNvPr id="308" name="组合 6"/>
          <p:cNvGrpSpPr/>
          <p:nvPr/>
        </p:nvGrpSpPr>
        <p:grpSpPr>
          <a:xfrm>
            <a:off x="718184" y="250546"/>
            <a:ext cx="668301" cy="560984"/>
            <a:chOff x="0" y="0"/>
            <a:chExt cx="668299" cy="560983"/>
          </a:xfrm>
        </p:grpSpPr>
        <p:sp>
          <p:nvSpPr>
            <p:cNvPr id="305"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06"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307"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03</a:t>
              </a:r>
            </a:p>
          </p:txBody>
        </p:sp>
      </p:grpSp>
      <p:sp>
        <p:nvSpPr>
          <p:cNvPr id="309"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310" name="文本框 11"/>
          <p:cNvSpPr txBox="1"/>
          <p:nvPr/>
        </p:nvSpPr>
        <p:spPr>
          <a:xfrm>
            <a:off x="1485264" y="388620"/>
            <a:ext cx="5790189" cy="472440"/>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200">
                <a:solidFill>
                  <a:srgbClr val="FFFFFF"/>
                </a:solidFill>
                <a:latin typeface="微软雅黑"/>
                <a:ea typeface="微软雅黑"/>
                <a:cs typeface="微软雅黑"/>
                <a:sym typeface="微软雅黑"/>
              </a:defRPr>
            </a:pPr>
            <a:r>
              <a:t>云穿透接口的注册、开通、测试、注意事项</a:t>
            </a:r>
          </a:p>
        </p:txBody>
      </p:sp>
      <p:grpSp>
        <p:nvGrpSpPr>
          <p:cNvPr id="313" name="组合 4"/>
          <p:cNvGrpSpPr/>
          <p:nvPr/>
        </p:nvGrpSpPr>
        <p:grpSpPr>
          <a:xfrm>
            <a:off x="1974601" y="1241357"/>
            <a:ext cx="720091" cy="720091"/>
            <a:chOff x="0" y="0"/>
            <a:chExt cx="720090" cy="720090"/>
          </a:xfrm>
        </p:grpSpPr>
        <p:sp>
          <p:nvSpPr>
            <p:cNvPr id="311" name="Oval 165"/>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12" name="笔记本"/>
            <p:cNvSpPr/>
            <p:nvPr/>
          </p:nvSpPr>
          <p:spPr>
            <a:xfrm>
              <a:off x="120015" y="144144"/>
              <a:ext cx="480061" cy="361317"/>
            </a:xfrm>
            <a:custGeom>
              <a:avLst/>
              <a:gdLst/>
              <a:ahLst/>
              <a:cxnLst>
                <a:cxn ang="0">
                  <a:pos x="wd2" y="hd2"/>
                </a:cxn>
                <a:cxn ang="5400000">
                  <a:pos x="wd2" y="hd2"/>
                </a:cxn>
                <a:cxn ang="10800000">
                  <a:pos x="wd2" y="hd2"/>
                </a:cxn>
                <a:cxn ang="16200000">
                  <a:pos x="wd2" y="hd2"/>
                </a:cxn>
              </a:cxnLst>
              <a:rect l="0" t="0" r="r" b="b"/>
              <a:pathLst>
                <a:path w="21600" h="21600" extrusionOk="0">
                  <a:moveTo>
                    <a:pt x="2774" y="14136"/>
                  </a:moveTo>
                  <a:cubicBezTo>
                    <a:pt x="4623" y="14136"/>
                    <a:pt x="4623" y="14136"/>
                    <a:pt x="4623" y="14136"/>
                  </a:cubicBezTo>
                  <a:cubicBezTo>
                    <a:pt x="4623" y="13797"/>
                    <a:pt x="4623" y="13797"/>
                    <a:pt x="4623" y="13797"/>
                  </a:cubicBezTo>
                  <a:cubicBezTo>
                    <a:pt x="3782" y="13797"/>
                    <a:pt x="3782" y="13797"/>
                    <a:pt x="3782" y="13797"/>
                  </a:cubicBezTo>
                  <a:cubicBezTo>
                    <a:pt x="3446" y="13797"/>
                    <a:pt x="3110" y="13571"/>
                    <a:pt x="2858" y="13345"/>
                  </a:cubicBezTo>
                  <a:cubicBezTo>
                    <a:pt x="2689" y="13005"/>
                    <a:pt x="2521" y="12553"/>
                    <a:pt x="2521" y="12101"/>
                  </a:cubicBezTo>
                  <a:cubicBezTo>
                    <a:pt x="2521" y="1696"/>
                    <a:pt x="2521" y="1696"/>
                    <a:pt x="2521" y="1696"/>
                  </a:cubicBezTo>
                  <a:cubicBezTo>
                    <a:pt x="2521" y="1244"/>
                    <a:pt x="2689" y="792"/>
                    <a:pt x="2858" y="565"/>
                  </a:cubicBezTo>
                  <a:cubicBezTo>
                    <a:pt x="2858" y="565"/>
                    <a:pt x="2858" y="565"/>
                    <a:pt x="2858" y="565"/>
                  </a:cubicBezTo>
                  <a:cubicBezTo>
                    <a:pt x="3110" y="226"/>
                    <a:pt x="3446" y="0"/>
                    <a:pt x="3782" y="0"/>
                  </a:cubicBezTo>
                  <a:cubicBezTo>
                    <a:pt x="17566" y="0"/>
                    <a:pt x="17566" y="0"/>
                    <a:pt x="17566" y="0"/>
                  </a:cubicBezTo>
                  <a:cubicBezTo>
                    <a:pt x="17902" y="0"/>
                    <a:pt x="18238" y="226"/>
                    <a:pt x="18490" y="565"/>
                  </a:cubicBezTo>
                  <a:cubicBezTo>
                    <a:pt x="18490" y="565"/>
                    <a:pt x="18490" y="565"/>
                    <a:pt x="18490" y="565"/>
                  </a:cubicBezTo>
                  <a:cubicBezTo>
                    <a:pt x="18658" y="792"/>
                    <a:pt x="18826" y="1244"/>
                    <a:pt x="18826" y="1696"/>
                  </a:cubicBezTo>
                  <a:cubicBezTo>
                    <a:pt x="18826" y="12101"/>
                    <a:pt x="18826" y="12101"/>
                    <a:pt x="18826" y="12101"/>
                  </a:cubicBezTo>
                  <a:cubicBezTo>
                    <a:pt x="18826" y="12553"/>
                    <a:pt x="18658" y="13005"/>
                    <a:pt x="18490" y="13345"/>
                  </a:cubicBezTo>
                  <a:cubicBezTo>
                    <a:pt x="18238" y="13571"/>
                    <a:pt x="17902" y="13797"/>
                    <a:pt x="17566" y="13797"/>
                  </a:cubicBezTo>
                  <a:cubicBezTo>
                    <a:pt x="16641" y="13797"/>
                    <a:pt x="16641" y="13797"/>
                    <a:pt x="16641" y="13797"/>
                  </a:cubicBezTo>
                  <a:cubicBezTo>
                    <a:pt x="16641" y="14136"/>
                    <a:pt x="16641" y="14136"/>
                    <a:pt x="16641" y="14136"/>
                  </a:cubicBezTo>
                  <a:cubicBezTo>
                    <a:pt x="18574" y="14136"/>
                    <a:pt x="18574" y="14136"/>
                    <a:pt x="18574" y="14136"/>
                  </a:cubicBezTo>
                  <a:cubicBezTo>
                    <a:pt x="21600" y="19564"/>
                    <a:pt x="21600" y="19564"/>
                    <a:pt x="21600" y="19564"/>
                  </a:cubicBezTo>
                  <a:cubicBezTo>
                    <a:pt x="21516" y="19564"/>
                    <a:pt x="21516" y="19564"/>
                    <a:pt x="21516" y="19564"/>
                  </a:cubicBezTo>
                  <a:cubicBezTo>
                    <a:pt x="20844" y="21600"/>
                    <a:pt x="20844" y="21600"/>
                    <a:pt x="20844" y="21600"/>
                  </a:cubicBezTo>
                  <a:cubicBezTo>
                    <a:pt x="756" y="21600"/>
                    <a:pt x="756" y="21600"/>
                    <a:pt x="756" y="21600"/>
                  </a:cubicBezTo>
                  <a:cubicBezTo>
                    <a:pt x="0" y="19564"/>
                    <a:pt x="0" y="19564"/>
                    <a:pt x="0" y="19564"/>
                  </a:cubicBezTo>
                  <a:cubicBezTo>
                    <a:pt x="2774" y="14136"/>
                    <a:pt x="2774" y="14136"/>
                    <a:pt x="2774" y="14136"/>
                  </a:cubicBezTo>
                  <a:close/>
                  <a:moveTo>
                    <a:pt x="6472" y="14136"/>
                  </a:moveTo>
                  <a:cubicBezTo>
                    <a:pt x="14792" y="14136"/>
                    <a:pt x="14792" y="14136"/>
                    <a:pt x="14792" y="14136"/>
                  </a:cubicBezTo>
                  <a:cubicBezTo>
                    <a:pt x="14792" y="13797"/>
                    <a:pt x="14792" y="13797"/>
                    <a:pt x="14792" y="13797"/>
                  </a:cubicBezTo>
                  <a:cubicBezTo>
                    <a:pt x="6472" y="13797"/>
                    <a:pt x="6472" y="13797"/>
                    <a:pt x="6472" y="13797"/>
                  </a:cubicBezTo>
                  <a:cubicBezTo>
                    <a:pt x="6472" y="14136"/>
                    <a:pt x="6472" y="14136"/>
                    <a:pt x="6472" y="14136"/>
                  </a:cubicBezTo>
                  <a:close/>
                  <a:moveTo>
                    <a:pt x="17566" y="1696"/>
                  </a:moveTo>
                  <a:cubicBezTo>
                    <a:pt x="3782" y="1696"/>
                    <a:pt x="3782" y="1696"/>
                    <a:pt x="3782" y="1696"/>
                  </a:cubicBezTo>
                  <a:cubicBezTo>
                    <a:pt x="3782" y="1696"/>
                    <a:pt x="3782" y="1696"/>
                    <a:pt x="3782" y="1696"/>
                  </a:cubicBezTo>
                  <a:cubicBezTo>
                    <a:pt x="3782" y="1696"/>
                    <a:pt x="3782" y="1696"/>
                    <a:pt x="3782" y="1696"/>
                  </a:cubicBezTo>
                  <a:cubicBezTo>
                    <a:pt x="3782" y="1696"/>
                    <a:pt x="3782" y="1696"/>
                    <a:pt x="3782" y="1696"/>
                  </a:cubicBezTo>
                  <a:cubicBezTo>
                    <a:pt x="3782" y="12101"/>
                    <a:pt x="3782" y="12101"/>
                    <a:pt x="3782" y="12101"/>
                  </a:cubicBezTo>
                  <a:cubicBezTo>
                    <a:pt x="3782" y="12101"/>
                    <a:pt x="3782" y="12101"/>
                    <a:pt x="3782" y="12101"/>
                  </a:cubicBezTo>
                  <a:cubicBezTo>
                    <a:pt x="3782" y="12101"/>
                    <a:pt x="3782" y="12101"/>
                    <a:pt x="3782" y="12101"/>
                  </a:cubicBezTo>
                  <a:cubicBezTo>
                    <a:pt x="17566" y="12101"/>
                    <a:pt x="17566" y="12101"/>
                    <a:pt x="17566" y="12101"/>
                  </a:cubicBezTo>
                  <a:cubicBezTo>
                    <a:pt x="17566" y="12101"/>
                    <a:pt x="17566" y="12101"/>
                    <a:pt x="17566" y="12101"/>
                  </a:cubicBezTo>
                  <a:cubicBezTo>
                    <a:pt x="17566" y="12101"/>
                    <a:pt x="17650" y="12101"/>
                    <a:pt x="17650" y="12101"/>
                  </a:cubicBezTo>
                  <a:cubicBezTo>
                    <a:pt x="17650" y="1696"/>
                    <a:pt x="17650" y="1696"/>
                    <a:pt x="17650" y="1696"/>
                  </a:cubicBezTo>
                  <a:cubicBezTo>
                    <a:pt x="17650" y="1696"/>
                    <a:pt x="17650" y="1696"/>
                    <a:pt x="17566" y="1696"/>
                  </a:cubicBezTo>
                  <a:cubicBezTo>
                    <a:pt x="17566" y="1696"/>
                    <a:pt x="17566" y="1696"/>
                    <a:pt x="17566" y="1696"/>
                  </a:cubicBezTo>
                  <a:cubicBezTo>
                    <a:pt x="17566" y="1696"/>
                    <a:pt x="17566" y="1696"/>
                    <a:pt x="17566" y="1696"/>
                  </a:cubicBezTo>
                  <a:close/>
                  <a:moveTo>
                    <a:pt x="3278" y="17529"/>
                  </a:moveTo>
                  <a:cubicBezTo>
                    <a:pt x="3110" y="17868"/>
                    <a:pt x="2942" y="18094"/>
                    <a:pt x="2858" y="18434"/>
                  </a:cubicBezTo>
                  <a:cubicBezTo>
                    <a:pt x="3530" y="18434"/>
                    <a:pt x="4286" y="18434"/>
                    <a:pt x="5043" y="18434"/>
                  </a:cubicBezTo>
                  <a:cubicBezTo>
                    <a:pt x="5127" y="18094"/>
                    <a:pt x="5211" y="17868"/>
                    <a:pt x="5295" y="17529"/>
                  </a:cubicBezTo>
                  <a:cubicBezTo>
                    <a:pt x="4623" y="17529"/>
                    <a:pt x="3950" y="17529"/>
                    <a:pt x="3278" y="17529"/>
                  </a:cubicBezTo>
                  <a:close/>
                  <a:moveTo>
                    <a:pt x="4286" y="15267"/>
                  </a:moveTo>
                  <a:cubicBezTo>
                    <a:pt x="4202" y="15493"/>
                    <a:pt x="4118" y="15719"/>
                    <a:pt x="4034" y="15946"/>
                  </a:cubicBezTo>
                  <a:cubicBezTo>
                    <a:pt x="4791" y="15946"/>
                    <a:pt x="5547" y="15946"/>
                    <a:pt x="6304" y="15946"/>
                  </a:cubicBezTo>
                  <a:cubicBezTo>
                    <a:pt x="6388" y="15719"/>
                    <a:pt x="6472" y="15493"/>
                    <a:pt x="6556" y="15267"/>
                  </a:cubicBezTo>
                  <a:cubicBezTo>
                    <a:pt x="5799" y="15267"/>
                    <a:pt x="5043" y="15267"/>
                    <a:pt x="4286" y="15267"/>
                  </a:cubicBezTo>
                  <a:close/>
                  <a:moveTo>
                    <a:pt x="16137" y="15267"/>
                  </a:moveTo>
                  <a:cubicBezTo>
                    <a:pt x="16221" y="15493"/>
                    <a:pt x="16305" y="15719"/>
                    <a:pt x="16389" y="15946"/>
                  </a:cubicBezTo>
                  <a:cubicBezTo>
                    <a:pt x="16893" y="15946"/>
                    <a:pt x="17398" y="15946"/>
                    <a:pt x="17902" y="15946"/>
                  </a:cubicBezTo>
                  <a:cubicBezTo>
                    <a:pt x="17818" y="15719"/>
                    <a:pt x="17650" y="15493"/>
                    <a:pt x="17566" y="15267"/>
                  </a:cubicBezTo>
                  <a:cubicBezTo>
                    <a:pt x="17146" y="15267"/>
                    <a:pt x="16641" y="15267"/>
                    <a:pt x="16137" y="15267"/>
                  </a:cubicBezTo>
                  <a:close/>
                  <a:moveTo>
                    <a:pt x="14372" y="15267"/>
                  </a:moveTo>
                  <a:cubicBezTo>
                    <a:pt x="14372" y="15493"/>
                    <a:pt x="14456" y="15719"/>
                    <a:pt x="14540" y="15946"/>
                  </a:cubicBezTo>
                  <a:cubicBezTo>
                    <a:pt x="15044" y="15946"/>
                    <a:pt x="15465" y="15946"/>
                    <a:pt x="15969" y="15946"/>
                  </a:cubicBezTo>
                  <a:cubicBezTo>
                    <a:pt x="15885" y="15719"/>
                    <a:pt x="15801" y="15493"/>
                    <a:pt x="15717" y="15267"/>
                  </a:cubicBezTo>
                  <a:cubicBezTo>
                    <a:pt x="15296" y="15267"/>
                    <a:pt x="14792" y="15267"/>
                    <a:pt x="14372" y="15267"/>
                  </a:cubicBezTo>
                  <a:close/>
                  <a:moveTo>
                    <a:pt x="12523" y="15267"/>
                  </a:moveTo>
                  <a:cubicBezTo>
                    <a:pt x="12523" y="15493"/>
                    <a:pt x="12523" y="15719"/>
                    <a:pt x="12607" y="15946"/>
                  </a:cubicBezTo>
                  <a:cubicBezTo>
                    <a:pt x="13027" y="15946"/>
                    <a:pt x="13532" y="15946"/>
                    <a:pt x="14036" y="15946"/>
                  </a:cubicBezTo>
                  <a:cubicBezTo>
                    <a:pt x="14036" y="15719"/>
                    <a:pt x="13952" y="15493"/>
                    <a:pt x="13868" y="15267"/>
                  </a:cubicBezTo>
                  <a:cubicBezTo>
                    <a:pt x="13447" y="15267"/>
                    <a:pt x="12943" y="15267"/>
                    <a:pt x="12523" y="15267"/>
                  </a:cubicBezTo>
                  <a:close/>
                  <a:moveTo>
                    <a:pt x="10674" y="15267"/>
                  </a:moveTo>
                  <a:cubicBezTo>
                    <a:pt x="10674" y="15493"/>
                    <a:pt x="10674" y="15719"/>
                    <a:pt x="10674" y="15946"/>
                  </a:cubicBezTo>
                  <a:cubicBezTo>
                    <a:pt x="11178" y="15946"/>
                    <a:pt x="11682" y="15946"/>
                    <a:pt x="12103" y="15946"/>
                  </a:cubicBezTo>
                  <a:cubicBezTo>
                    <a:pt x="12103" y="15719"/>
                    <a:pt x="12103" y="15493"/>
                    <a:pt x="12103" y="15267"/>
                  </a:cubicBezTo>
                  <a:cubicBezTo>
                    <a:pt x="11598" y="15267"/>
                    <a:pt x="11178" y="15267"/>
                    <a:pt x="10674" y="15267"/>
                  </a:cubicBezTo>
                  <a:close/>
                  <a:moveTo>
                    <a:pt x="8825" y="15267"/>
                  </a:moveTo>
                  <a:cubicBezTo>
                    <a:pt x="8825" y="15493"/>
                    <a:pt x="8741" y="15719"/>
                    <a:pt x="8741" y="15946"/>
                  </a:cubicBezTo>
                  <a:cubicBezTo>
                    <a:pt x="9245" y="15946"/>
                    <a:pt x="9665" y="15946"/>
                    <a:pt x="10170" y="15946"/>
                  </a:cubicBezTo>
                  <a:cubicBezTo>
                    <a:pt x="10170" y="15719"/>
                    <a:pt x="10254" y="15493"/>
                    <a:pt x="10254" y="15267"/>
                  </a:cubicBezTo>
                  <a:cubicBezTo>
                    <a:pt x="9749" y="15267"/>
                    <a:pt x="9329" y="15267"/>
                    <a:pt x="8825" y="15267"/>
                  </a:cubicBezTo>
                  <a:close/>
                  <a:moveTo>
                    <a:pt x="6976" y="15267"/>
                  </a:moveTo>
                  <a:cubicBezTo>
                    <a:pt x="6976" y="15493"/>
                    <a:pt x="6892" y="15719"/>
                    <a:pt x="6808" y="15946"/>
                  </a:cubicBezTo>
                  <a:cubicBezTo>
                    <a:pt x="7312" y="15946"/>
                    <a:pt x="7816" y="15946"/>
                    <a:pt x="8321" y="15946"/>
                  </a:cubicBezTo>
                  <a:cubicBezTo>
                    <a:pt x="8321" y="15719"/>
                    <a:pt x="8405" y="15493"/>
                    <a:pt x="8405" y="15267"/>
                  </a:cubicBezTo>
                  <a:cubicBezTo>
                    <a:pt x="7900" y="15267"/>
                    <a:pt x="7480" y="15267"/>
                    <a:pt x="6976" y="15267"/>
                  </a:cubicBezTo>
                  <a:close/>
                  <a:moveTo>
                    <a:pt x="15717" y="16285"/>
                  </a:moveTo>
                  <a:cubicBezTo>
                    <a:pt x="15801" y="16511"/>
                    <a:pt x="15885" y="16850"/>
                    <a:pt x="15969" y="17076"/>
                  </a:cubicBezTo>
                  <a:cubicBezTo>
                    <a:pt x="16809" y="17076"/>
                    <a:pt x="17566" y="17076"/>
                    <a:pt x="18406" y="17076"/>
                  </a:cubicBezTo>
                  <a:cubicBezTo>
                    <a:pt x="18322" y="16850"/>
                    <a:pt x="18154" y="16511"/>
                    <a:pt x="18070" y="16285"/>
                  </a:cubicBezTo>
                  <a:cubicBezTo>
                    <a:pt x="17230" y="16285"/>
                    <a:pt x="16473" y="16285"/>
                    <a:pt x="15717" y="16285"/>
                  </a:cubicBezTo>
                  <a:close/>
                  <a:moveTo>
                    <a:pt x="13700" y="16285"/>
                  </a:moveTo>
                  <a:cubicBezTo>
                    <a:pt x="13700" y="16511"/>
                    <a:pt x="13784" y="16850"/>
                    <a:pt x="13868" y="17076"/>
                  </a:cubicBezTo>
                  <a:cubicBezTo>
                    <a:pt x="14372" y="17076"/>
                    <a:pt x="14876" y="17076"/>
                    <a:pt x="15381" y="17076"/>
                  </a:cubicBezTo>
                  <a:cubicBezTo>
                    <a:pt x="15381" y="16850"/>
                    <a:pt x="15296" y="16511"/>
                    <a:pt x="15212" y="16285"/>
                  </a:cubicBezTo>
                  <a:cubicBezTo>
                    <a:pt x="14708" y="16285"/>
                    <a:pt x="14204" y="16285"/>
                    <a:pt x="13700" y="16285"/>
                  </a:cubicBezTo>
                  <a:close/>
                  <a:moveTo>
                    <a:pt x="11682" y="16285"/>
                  </a:moveTo>
                  <a:cubicBezTo>
                    <a:pt x="11767" y="16511"/>
                    <a:pt x="11767" y="16850"/>
                    <a:pt x="11767" y="17076"/>
                  </a:cubicBezTo>
                  <a:cubicBezTo>
                    <a:pt x="12271" y="17076"/>
                    <a:pt x="12859" y="17076"/>
                    <a:pt x="13363" y="17076"/>
                  </a:cubicBezTo>
                  <a:cubicBezTo>
                    <a:pt x="13279" y="16850"/>
                    <a:pt x="13279" y="16511"/>
                    <a:pt x="13195" y="16285"/>
                  </a:cubicBezTo>
                  <a:cubicBezTo>
                    <a:pt x="12691" y="16285"/>
                    <a:pt x="12187" y="16285"/>
                    <a:pt x="11682" y="16285"/>
                  </a:cubicBezTo>
                  <a:close/>
                  <a:moveTo>
                    <a:pt x="9749" y="16285"/>
                  </a:moveTo>
                  <a:cubicBezTo>
                    <a:pt x="9749" y="16511"/>
                    <a:pt x="9665" y="16850"/>
                    <a:pt x="9665" y="17076"/>
                  </a:cubicBezTo>
                  <a:cubicBezTo>
                    <a:pt x="10170" y="17076"/>
                    <a:pt x="10758" y="17076"/>
                    <a:pt x="11262" y="17076"/>
                  </a:cubicBezTo>
                  <a:cubicBezTo>
                    <a:pt x="11262" y="16850"/>
                    <a:pt x="11262" y="16511"/>
                    <a:pt x="11262" y="16285"/>
                  </a:cubicBezTo>
                  <a:cubicBezTo>
                    <a:pt x="10758" y="16285"/>
                    <a:pt x="10254" y="16285"/>
                    <a:pt x="9749" y="16285"/>
                  </a:cubicBezTo>
                  <a:close/>
                  <a:moveTo>
                    <a:pt x="7732" y="16285"/>
                  </a:moveTo>
                  <a:cubicBezTo>
                    <a:pt x="7732" y="16511"/>
                    <a:pt x="7648" y="16850"/>
                    <a:pt x="7648" y="17076"/>
                  </a:cubicBezTo>
                  <a:cubicBezTo>
                    <a:pt x="8153" y="17076"/>
                    <a:pt x="8657" y="17076"/>
                    <a:pt x="9161" y="17076"/>
                  </a:cubicBezTo>
                  <a:cubicBezTo>
                    <a:pt x="9245" y="16850"/>
                    <a:pt x="9245" y="16511"/>
                    <a:pt x="9245" y="16285"/>
                  </a:cubicBezTo>
                  <a:cubicBezTo>
                    <a:pt x="8741" y="16285"/>
                    <a:pt x="8237" y="16285"/>
                    <a:pt x="7732" y="16285"/>
                  </a:cubicBezTo>
                  <a:close/>
                  <a:moveTo>
                    <a:pt x="5799" y="16285"/>
                  </a:moveTo>
                  <a:cubicBezTo>
                    <a:pt x="5715" y="16511"/>
                    <a:pt x="5631" y="16850"/>
                    <a:pt x="5547" y="17076"/>
                  </a:cubicBezTo>
                  <a:cubicBezTo>
                    <a:pt x="6051" y="17076"/>
                    <a:pt x="6556" y="17076"/>
                    <a:pt x="7060" y="17076"/>
                  </a:cubicBezTo>
                  <a:cubicBezTo>
                    <a:pt x="7144" y="16850"/>
                    <a:pt x="7228" y="16511"/>
                    <a:pt x="7312" y="16285"/>
                  </a:cubicBezTo>
                  <a:cubicBezTo>
                    <a:pt x="6808" y="16285"/>
                    <a:pt x="6304" y="16285"/>
                    <a:pt x="5799" y="16285"/>
                  </a:cubicBezTo>
                  <a:close/>
                  <a:moveTo>
                    <a:pt x="3782" y="16285"/>
                  </a:moveTo>
                  <a:cubicBezTo>
                    <a:pt x="3698" y="16511"/>
                    <a:pt x="3614" y="16850"/>
                    <a:pt x="3446" y="17076"/>
                  </a:cubicBezTo>
                  <a:cubicBezTo>
                    <a:pt x="3950" y="17076"/>
                    <a:pt x="4539" y="17076"/>
                    <a:pt x="5043" y="17076"/>
                  </a:cubicBezTo>
                  <a:cubicBezTo>
                    <a:pt x="5127" y="16850"/>
                    <a:pt x="5211" y="16511"/>
                    <a:pt x="5295" y="16285"/>
                  </a:cubicBezTo>
                  <a:cubicBezTo>
                    <a:pt x="4791" y="16285"/>
                    <a:pt x="4286" y="16285"/>
                    <a:pt x="3782" y="16285"/>
                  </a:cubicBezTo>
                  <a:close/>
                  <a:moveTo>
                    <a:pt x="16557" y="17529"/>
                  </a:moveTo>
                  <a:cubicBezTo>
                    <a:pt x="16641" y="17868"/>
                    <a:pt x="16725" y="18094"/>
                    <a:pt x="16893" y="18434"/>
                  </a:cubicBezTo>
                  <a:cubicBezTo>
                    <a:pt x="17566" y="18434"/>
                    <a:pt x="18322" y="18434"/>
                    <a:pt x="19079" y="18434"/>
                  </a:cubicBezTo>
                  <a:cubicBezTo>
                    <a:pt x="18911" y="18094"/>
                    <a:pt x="18742" y="17868"/>
                    <a:pt x="18658" y="17529"/>
                  </a:cubicBezTo>
                  <a:cubicBezTo>
                    <a:pt x="17902" y="17529"/>
                    <a:pt x="17230" y="17529"/>
                    <a:pt x="16557" y="17529"/>
                  </a:cubicBezTo>
                  <a:close/>
                  <a:moveTo>
                    <a:pt x="14372" y="17529"/>
                  </a:moveTo>
                  <a:cubicBezTo>
                    <a:pt x="14456" y="17868"/>
                    <a:pt x="14540" y="18094"/>
                    <a:pt x="14624" y="18434"/>
                  </a:cubicBezTo>
                  <a:cubicBezTo>
                    <a:pt x="15128" y="18434"/>
                    <a:pt x="15717" y="18434"/>
                    <a:pt x="16305" y="18434"/>
                  </a:cubicBezTo>
                  <a:cubicBezTo>
                    <a:pt x="16221" y="18094"/>
                    <a:pt x="16137" y="17868"/>
                    <a:pt x="16053" y="17529"/>
                  </a:cubicBezTo>
                  <a:cubicBezTo>
                    <a:pt x="15465" y="17529"/>
                    <a:pt x="14960" y="17529"/>
                    <a:pt x="14372" y="17529"/>
                  </a:cubicBezTo>
                  <a:close/>
                  <a:moveTo>
                    <a:pt x="12271" y="17529"/>
                  </a:moveTo>
                  <a:cubicBezTo>
                    <a:pt x="12271" y="17868"/>
                    <a:pt x="12355" y="18094"/>
                    <a:pt x="12355" y="18434"/>
                  </a:cubicBezTo>
                  <a:cubicBezTo>
                    <a:pt x="12943" y="18434"/>
                    <a:pt x="13532" y="18434"/>
                    <a:pt x="14120" y="18434"/>
                  </a:cubicBezTo>
                  <a:cubicBezTo>
                    <a:pt x="14036" y="18094"/>
                    <a:pt x="13952" y="17868"/>
                    <a:pt x="13868" y="17529"/>
                  </a:cubicBezTo>
                  <a:cubicBezTo>
                    <a:pt x="13363" y="17529"/>
                    <a:pt x="12859" y="17529"/>
                    <a:pt x="12271" y="17529"/>
                  </a:cubicBezTo>
                  <a:close/>
                  <a:moveTo>
                    <a:pt x="10170" y="17529"/>
                  </a:moveTo>
                  <a:cubicBezTo>
                    <a:pt x="10170" y="17868"/>
                    <a:pt x="10170" y="18094"/>
                    <a:pt x="10086" y="18434"/>
                  </a:cubicBezTo>
                  <a:cubicBezTo>
                    <a:pt x="10674" y="18434"/>
                    <a:pt x="11262" y="18434"/>
                    <a:pt x="11851" y="18434"/>
                  </a:cubicBezTo>
                  <a:cubicBezTo>
                    <a:pt x="11851" y="18094"/>
                    <a:pt x="11851" y="17868"/>
                    <a:pt x="11767" y="17529"/>
                  </a:cubicBezTo>
                  <a:cubicBezTo>
                    <a:pt x="11262" y="17529"/>
                    <a:pt x="10674" y="17529"/>
                    <a:pt x="10170" y="17529"/>
                  </a:cubicBezTo>
                  <a:close/>
                  <a:moveTo>
                    <a:pt x="7984" y="17529"/>
                  </a:moveTo>
                  <a:cubicBezTo>
                    <a:pt x="7984" y="17868"/>
                    <a:pt x="7900" y="18094"/>
                    <a:pt x="7816" y="18434"/>
                  </a:cubicBezTo>
                  <a:cubicBezTo>
                    <a:pt x="8405" y="18434"/>
                    <a:pt x="8993" y="18434"/>
                    <a:pt x="9581" y="18434"/>
                  </a:cubicBezTo>
                  <a:cubicBezTo>
                    <a:pt x="9581" y="18094"/>
                    <a:pt x="9581" y="17868"/>
                    <a:pt x="9665" y="17529"/>
                  </a:cubicBezTo>
                  <a:cubicBezTo>
                    <a:pt x="9077" y="17529"/>
                    <a:pt x="8573" y="17529"/>
                    <a:pt x="7984" y="17529"/>
                  </a:cubicBezTo>
                  <a:close/>
                  <a:moveTo>
                    <a:pt x="5883" y="17529"/>
                  </a:moveTo>
                  <a:cubicBezTo>
                    <a:pt x="5799" y="17868"/>
                    <a:pt x="5715" y="18094"/>
                    <a:pt x="5631" y="18434"/>
                  </a:cubicBezTo>
                  <a:cubicBezTo>
                    <a:pt x="6219" y="18434"/>
                    <a:pt x="6808" y="18434"/>
                    <a:pt x="7312" y="18434"/>
                  </a:cubicBezTo>
                  <a:cubicBezTo>
                    <a:pt x="7396" y="18094"/>
                    <a:pt x="7480" y="17868"/>
                    <a:pt x="7564" y="17529"/>
                  </a:cubicBezTo>
                  <a:cubicBezTo>
                    <a:pt x="6976" y="17529"/>
                    <a:pt x="6472" y="17529"/>
                    <a:pt x="5883" y="17529"/>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grpSp>
      <p:grpSp>
        <p:nvGrpSpPr>
          <p:cNvPr id="316" name="组合 7"/>
          <p:cNvGrpSpPr/>
          <p:nvPr/>
        </p:nvGrpSpPr>
        <p:grpSpPr>
          <a:xfrm>
            <a:off x="6454109" y="1241357"/>
            <a:ext cx="720091" cy="720091"/>
            <a:chOff x="0" y="0"/>
            <a:chExt cx="720090" cy="720090"/>
          </a:xfrm>
        </p:grpSpPr>
        <p:sp>
          <p:nvSpPr>
            <p:cNvPr id="314" name="Oval 152"/>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15" name="钢笔"/>
            <p:cNvSpPr/>
            <p:nvPr/>
          </p:nvSpPr>
          <p:spPr>
            <a:xfrm>
              <a:off x="182879" y="138430"/>
              <a:ext cx="368936" cy="408306"/>
            </a:xfrm>
            <a:custGeom>
              <a:avLst/>
              <a:gdLst/>
              <a:ahLst/>
              <a:cxnLst>
                <a:cxn ang="0">
                  <a:pos x="wd2" y="hd2"/>
                </a:cxn>
                <a:cxn ang="5400000">
                  <a:pos x="wd2" y="hd2"/>
                </a:cxn>
                <a:cxn ang="10800000">
                  <a:pos x="wd2" y="hd2"/>
                </a:cxn>
                <a:cxn ang="16200000">
                  <a:pos x="wd2" y="hd2"/>
                </a:cxn>
              </a:cxnLst>
              <a:rect l="0" t="0" r="r" b="b"/>
              <a:pathLst>
                <a:path w="21600" h="21600" extrusionOk="0">
                  <a:moveTo>
                    <a:pt x="17591" y="251"/>
                  </a:moveTo>
                  <a:lnTo>
                    <a:pt x="17480" y="204"/>
                  </a:lnTo>
                  <a:lnTo>
                    <a:pt x="17369" y="162"/>
                  </a:lnTo>
                  <a:lnTo>
                    <a:pt x="17263" y="125"/>
                  </a:lnTo>
                  <a:lnTo>
                    <a:pt x="17161" y="94"/>
                  </a:lnTo>
                  <a:lnTo>
                    <a:pt x="16959" y="42"/>
                  </a:lnTo>
                  <a:lnTo>
                    <a:pt x="16857" y="26"/>
                  </a:lnTo>
                  <a:lnTo>
                    <a:pt x="16756" y="16"/>
                  </a:lnTo>
                  <a:lnTo>
                    <a:pt x="16664" y="5"/>
                  </a:lnTo>
                  <a:lnTo>
                    <a:pt x="16568" y="0"/>
                  </a:lnTo>
                  <a:lnTo>
                    <a:pt x="16476" y="0"/>
                  </a:lnTo>
                  <a:lnTo>
                    <a:pt x="16380" y="5"/>
                  </a:lnTo>
                  <a:lnTo>
                    <a:pt x="16288" y="16"/>
                  </a:lnTo>
                  <a:lnTo>
                    <a:pt x="16201" y="26"/>
                  </a:lnTo>
                  <a:lnTo>
                    <a:pt x="16110" y="47"/>
                  </a:lnTo>
                  <a:lnTo>
                    <a:pt x="16023" y="68"/>
                  </a:lnTo>
                  <a:lnTo>
                    <a:pt x="15849" y="120"/>
                  </a:lnTo>
                  <a:lnTo>
                    <a:pt x="15685" y="193"/>
                  </a:lnTo>
                  <a:lnTo>
                    <a:pt x="15608" y="235"/>
                  </a:lnTo>
                  <a:lnTo>
                    <a:pt x="15531" y="282"/>
                  </a:lnTo>
                  <a:lnTo>
                    <a:pt x="15444" y="329"/>
                  </a:lnTo>
                  <a:lnTo>
                    <a:pt x="15371" y="387"/>
                  </a:lnTo>
                  <a:lnTo>
                    <a:pt x="15294" y="444"/>
                  </a:lnTo>
                  <a:lnTo>
                    <a:pt x="15222" y="502"/>
                  </a:lnTo>
                  <a:lnTo>
                    <a:pt x="15145" y="564"/>
                  </a:lnTo>
                  <a:lnTo>
                    <a:pt x="15072" y="632"/>
                  </a:lnTo>
                  <a:lnTo>
                    <a:pt x="15005" y="700"/>
                  </a:lnTo>
                  <a:lnTo>
                    <a:pt x="14927" y="779"/>
                  </a:lnTo>
                  <a:lnTo>
                    <a:pt x="14792" y="935"/>
                  </a:lnTo>
                  <a:lnTo>
                    <a:pt x="14855" y="1761"/>
                  </a:lnTo>
                  <a:lnTo>
                    <a:pt x="14927" y="2582"/>
                  </a:lnTo>
                  <a:lnTo>
                    <a:pt x="15014" y="3392"/>
                  </a:lnTo>
                  <a:lnTo>
                    <a:pt x="15106" y="4191"/>
                  </a:lnTo>
                  <a:lnTo>
                    <a:pt x="15203" y="4986"/>
                  </a:lnTo>
                  <a:lnTo>
                    <a:pt x="15313" y="5770"/>
                  </a:lnTo>
                  <a:lnTo>
                    <a:pt x="15429" y="6543"/>
                  </a:lnTo>
                  <a:lnTo>
                    <a:pt x="15564" y="7306"/>
                  </a:lnTo>
                  <a:lnTo>
                    <a:pt x="15699" y="8064"/>
                  </a:lnTo>
                  <a:lnTo>
                    <a:pt x="15844" y="8811"/>
                  </a:lnTo>
                  <a:lnTo>
                    <a:pt x="16008" y="9548"/>
                  </a:lnTo>
                  <a:lnTo>
                    <a:pt x="16172" y="10280"/>
                  </a:lnTo>
                  <a:lnTo>
                    <a:pt x="16346" y="10996"/>
                  </a:lnTo>
                  <a:lnTo>
                    <a:pt x="16438" y="11351"/>
                  </a:lnTo>
                  <a:lnTo>
                    <a:pt x="16534" y="11707"/>
                  </a:lnTo>
                  <a:lnTo>
                    <a:pt x="16631" y="12057"/>
                  </a:lnTo>
                  <a:lnTo>
                    <a:pt x="16732" y="12407"/>
                  </a:lnTo>
                  <a:lnTo>
                    <a:pt x="16828" y="12757"/>
                  </a:lnTo>
                  <a:lnTo>
                    <a:pt x="16935" y="13097"/>
                  </a:lnTo>
                  <a:lnTo>
                    <a:pt x="20587" y="12203"/>
                  </a:lnTo>
                  <a:lnTo>
                    <a:pt x="20500" y="11388"/>
                  </a:lnTo>
                  <a:lnTo>
                    <a:pt x="20447" y="10986"/>
                  </a:lnTo>
                  <a:lnTo>
                    <a:pt x="20394" y="10588"/>
                  </a:lnTo>
                  <a:lnTo>
                    <a:pt x="20331" y="10191"/>
                  </a:lnTo>
                  <a:lnTo>
                    <a:pt x="20273" y="9794"/>
                  </a:lnTo>
                  <a:lnTo>
                    <a:pt x="20210" y="9397"/>
                  </a:lnTo>
                  <a:lnTo>
                    <a:pt x="20143" y="9010"/>
                  </a:lnTo>
                  <a:lnTo>
                    <a:pt x="20075" y="8618"/>
                  </a:lnTo>
                  <a:lnTo>
                    <a:pt x="20003" y="8226"/>
                  </a:lnTo>
                  <a:lnTo>
                    <a:pt x="19926" y="7839"/>
                  </a:lnTo>
                  <a:lnTo>
                    <a:pt x="19844" y="7463"/>
                  </a:lnTo>
                  <a:lnTo>
                    <a:pt x="19762" y="7076"/>
                  </a:lnTo>
                  <a:lnTo>
                    <a:pt x="19588" y="6324"/>
                  </a:lnTo>
                  <a:lnTo>
                    <a:pt x="19496" y="5947"/>
                  </a:lnTo>
                  <a:lnTo>
                    <a:pt x="19395" y="5576"/>
                  </a:lnTo>
                  <a:lnTo>
                    <a:pt x="19299" y="5200"/>
                  </a:lnTo>
                  <a:lnTo>
                    <a:pt x="19197" y="4839"/>
                  </a:lnTo>
                  <a:lnTo>
                    <a:pt x="19091" y="4468"/>
                  </a:lnTo>
                  <a:lnTo>
                    <a:pt x="18985" y="4103"/>
                  </a:lnTo>
                  <a:lnTo>
                    <a:pt x="18869" y="3747"/>
                  </a:lnTo>
                  <a:lnTo>
                    <a:pt x="18758" y="3387"/>
                  </a:lnTo>
                  <a:lnTo>
                    <a:pt x="18638" y="3026"/>
                  </a:lnTo>
                  <a:lnTo>
                    <a:pt x="18522" y="2676"/>
                  </a:lnTo>
                  <a:lnTo>
                    <a:pt x="18392" y="2320"/>
                  </a:lnTo>
                  <a:lnTo>
                    <a:pt x="18266" y="1970"/>
                  </a:lnTo>
                  <a:lnTo>
                    <a:pt x="18136" y="1620"/>
                  </a:lnTo>
                  <a:lnTo>
                    <a:pt x="18006" y="1275"/>
                  </a:lnTo>
                  <a:lnTo>
                    <a:pt x="17866" y="935"/>
                  </a:lnTo>
                  <a:lnTo>
                    <a:pt x="17731" y="591"/>
                  </a:lnTo>
                  <a:lnTo>
                    <a:pt x="17591" y="251"/>
                  </a:lnTo>
                  <a:close/>
                  <a:moveTo>
                    <a:pt x="4009" y="14654"/>
                  </a:moveTo>
                  <a:lnTo>
                    <a:pt x="13557" y="14654"/>
                  </a:lnTo>
                  <a:lnTo>
                    <a:pt x="13557" y="15412"/>
                  </a:lnTo>
                  <a:lnTo>
                    <a:pt x="4009" y="15412"/>
                  </a:lnTo>
                  <a:lnTo>
                    <a:pt x="4009" y="14654"/>
                  </a:lnTo>
                  <a:close/>
                  <a:moveTo>
                    <a:pt x="16964" y="17612"/>
                  </a:moveTo>
                  <a:lnTo>
                    <a:pt x="17547" y="19598"/>
                  </a:lnTo>
                  <a:lnTo>
                    <a:pt x="0" y="19598"/>
                  </a:lnTo>
                  <a:lnTo>
                    <a:pt x="0" y="6481"/>
                  </a:lnTo>
                  <a:lnTo>
                    <a:pt x="285" y="6183"/>
                  </a:lnTo>
                  <a:lnTo>
                    <a:pt x="3686" y="2629"/>
                  </a:lnTo>
                  <a:lnTo>
                    <a:pt x="3951" y="2347"/>
                  </a:lnTo>
                  <a:lnTo>
                    <a:pt x="13659" y="2347"/>
                  </a:lnTo>
                  <a:lnTo>
                    <a:pt x="13702" y="2848"/>
                  </a:lnTo>
                  <a:lnTo>
                    <a:pt x="13745" y="3345"/>
                  </a:lnTo>
                  <a:lnTo>
                    <a:pt x="13794" y="3841"/>
                  </a:lnTo>
                  <a:lnTo>
                    <a:pt x="13847" y="4333"/>
                  </a:lnTo>
                  <a:lnTo>
                    <a:pt x="5230" y="4333"/>
                  </a:lnTo>
                  <a:lnTo>
                    <a:pt x="5490" y="7416"/>
                  </a:lnTo>
                  <a:lnTo>
                    <a:pt x="5539" y="7975"/>
                  </a:lnTo>
                  <a:lnTo>
                    <a:pt x="5018" y="7954"/>
                  </a:lnTo>
                  <a:lnTo>
                    <a:pt x="1833" y="7824"/>
                  </a:lnTo>
                  <a:lnTo>
                    <a:pt x="1833" y="17612"/>
                  </a:lnTo>
                  <a:lnTo>
                    <a:pt x="16964" y="17612"/>
                  </a:lnTo>
                  <a:close/>
                  <a:moveTo>
                    <a:pt x="2277" y="6857"/>
                  </a:moveTo>
                  <a:lnTo>
                    <a:pt x="4530" y="6946"/>
                  </a:lnTo>
                  <a:lnTo>
                    <a:pt x="4342" y="4693"/>
                  </a:lnTo>
                  <a:lnTo>
                    <a:pt x="2277" y="6857"/>
                  </a:lnTo>
                  <a:close/>
                  <a:moveTo>
                    <a:pt x="13557" y="11529"/>
                  </a:moveTo>
                  <a:lnTo>
                    <a:pt x="4009" y="11529"/>
                  </a:lnTo>
                  <a:lnTo>
                    <a:pt x="4009" y="12287"/>
                  </a:lnTo>
                  <a:lnTo>
                    <a:pt x="13557" y="12287"/>
                  </a:lnTo>
                  <a:lnTo>
                    <a:pt x="13557" y="11529"/>
                  </a:lnTo>
                  <a:close/>
                  <a:moveTo>
                    <a:pt x="13557" y="8707"/>
                  </a:moveTo>
                  <a:lnTo>
                    <a:pt x="7821" y="8707"/>
                  </a:lnTo>
                  <a:lnTo>
                    <a:pt x="7821" y="9459"/>
                  </a:lnTo>
                  <a:lnTo>
                    <a:pt x="13557" y="9459"/>
                  </a:lnTo>
                  <a:lnTo>
                    <a:pt x="13557" y="8707"/>
                  </a:lnTo>
                  <a:close/>
                  <a:moveTo>
                    <a:pt x="13557" y="5812"/>
                  </a:moveTo>
                  <a:lnTo>
                    <a:pt x="7821" y="5812"/>
                  </a:lnTo>
                  <a:lnTo>
                    <a:pt x="7821" y="6564"/>
                  </a:lnTo>
                  <a:lnTo>
                    <a:pt x="13557" y="6564"/>
                  </a:lnTo>
                  <a:lnTo>
                    <a:pt x="13557" y="5812"/>
                  </a:lnTo>
                  <a:close/>
                  <a:moveTo>
                    <a:pt x="20833" y="18098"/>
                  </a:moveTo>
                  <a:lnTo>
                    <a:pt x="19308" y="18501"/>
                  </a:lnTo>
                  <a:lnTo>
                    <a:pt x="19332" y="20210"/>
                  </a:lnTo>
                  <a:lnTo>
                    <a:pt x="20442" y="21600"/>
                  </a:lnTo>
                  <a:lnTo>
                    <a:pt x="21166" y="21428"/>
                  </a:lnTo>
                  <a:lnTo>
                    <a:pt x="21600" y="19604"/>
                  </a:lnTo>
                  <a:lnTo>
                    <a:pt x="20833" y="18098"/>
                  </a:lnTo>
                  <a:close/>
                  <a:moveTo>
                    <a:pt x="20611" y="13019"/>
                  </a:moveTo>
                  <a:lnTo>
                    <a:pt x="21171" y="17597"/>
                  </a:lnTo>
                  <a:lnTo>
                    <a:pt x="18671" y="18213"/>
                  </a:lnTo>
                  <a:lnTo>
                    <a:pt x="17287" y="13839"/>
                  </a:lnTo>
                  <a:lnTo>
                    <a:pt x="20611" y="13019"/>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08"/>
                                        </p:tgtEl>
                                        <p:attrNameLst>
                                          <p:attrName>style.visibility</p:attrName>
                                        </p:attrNameLst>
                                      </p:cBhvr>
                                      <p:to>
                                        <p:strVal val="visible"/>
                                      </p:to>
                                    </p:set>
                                    <p:anim calcmode="lin" valueType="num">
                                      <p:cBhvr>
                                        <p:cTn id="7" dur="500" fill="hold"/>
                                        <p:tgtEl>
                                          <p:spTgt spid="308"/>
                                        </p:tgtEl>
                                        <p:attrNameLst>
                                          <p:attrName>ppt_w</p:attrName>
                                        </p:attrNameLst>
                                      </p:cBhvr>
                                      <p:tavLst>
                                        <p:tav tm="0">
                                          <p:val>
                                            <p:fltVal val="0"/>
                                          </p:val>
                                        </p:tav>
                                        <p:tav tm="100000">
                                          <p:val>
                                            <p:strVal val="#ppt_w"/>
                                          </p:val>
                                        </p:tav>
                                      </p:tavLst>
                                    </p:anim>
                                    <p:anim calcmode="lin" valueType="num">
                                      <p:cBhvr>
                                        <p:cTn id="8" dur="500" fill="hold"/>
                                        <p:tgtEl>
                                          <p:spTgt spid="30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310"/>
                                        </p:tgtEl>
                                        <p:attrNameLst>
                                          <p:attrName>style.visibility</p:attrName>
                                        </p:attrNameLst>
                                      </p:cBhvr>
                                      <p:to>
                                        <p:strVal val="visible"/>
                                      </p:to>
                                    </p:set>
                                    <p:animEffect transition="in" filter="wipe(left)">
                                      <p:cBhvr>
                                        <p:cTn id="12" dur="500"/>
                                        <p:tgtEl>
                                          <p:spTgt spid="310"/>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309"/>
                                        </p:tgtEl>
                                        <p:attrNameLst>
                                          <p:attrName>style.visibility</p:attrName>
                                        </p:attrNameLst>
                                      </p:cBhvr>
                                      <p:to>
                                        <p:strVal val="visible"/>
                                      </p:to>
                                    </p:set>
                                    <p:animEffect transition="in" filter="wipe(left)">
                                      <p:cBhvr>
                                        <p:cTn id="16" dur="500"/>
                                        <p:tgtEl>
                                          <p:spTgt spid="309"/>
                                        </p:tgtEl>
                                      </p:cBhvr>
                                    </p:animEffect>
                                  </p:childTnLst>
                                </p:cTn>
                              </p:par>
                            </p:childTnLst>
                          </p:cTn>
                        </p:par>
                        <p:par>
                          <p:cTn id="17" fill="hold">
                            <p:stCondLst>
                              <p:cond delay="1500"/>
                            </p:stCondLst>
                            <p:childTnLst>
                              <p:par>
                                <p:cTn id="18" presetID="22" presetClass="entr" presetSubtype="8" fill="hold" grpId="4" nodeType="afterEffect">
                                  <p:stCondLst>
                                    <p:cond delay="0"/>
                                  </p:stCondLst>
                                  <p:iterate>
                                    <p:tmAbs val="0"/>
                                  </p:iterate>
                                  <p:childTnLst>
                                    <p:set>
                                      <p:cBhvr>
                                        <p:cTn id="19" fill="hold"/>
                                        <p:tgtEl>
                                          <p:spTgt spid="298"/>
                                        </p:tgtEl>
                                        <p:attrNameLst>
                                          <p:attrName>style.visibility</p:attrName>
                                        </p:attrNameLst>
                                      </p:cBhvr>
                                      <p:to>
                                        <p:strVal val="visible"/>
                                      </p:to>
                                    </p:set>
                                    <p:animEffect transition="in" filter="wipe(left)">
                                      <p:cBhvr>
                                        <p:cTn id="20" dur="500"/>
                                        <p:tgtEl>
                                          <p:spTgt spid="298"/>
                                        </p:tgtEl>
                                      </p:cBhvr>
                                    </p:animEffect>
                                  </p:childTnLst>
                                </p:cTn>
                              </p:par>
                            </p:childTnLst>
                          </p:cTn>
                        </p:par>
                        <p:par>
                          <p:cTn id="21" fill="hold">
                            <p:stCondLst>
                              <p:cond delay="2000"/>
                            </p:stCondLst>
                            <p:childTnLst>
                              <p:par>
                                <p:cTn id="22" presetID="23" presetClass="entr" presetSubtype="16" fill="hold" grpId="5" nodeType="afterEffect">
                                  <p:stCondLst>
                                    <p:cond delay="0"/>
                                  </p:stCondLst>
                                  <p:iterate>
                                    <p:tmAbs val="0"/>
                                  </p:iterate>
                                  <p:childTnLst>
                                    <p:set>
                                      <p:cBhvr>
                                        <p:cTn id="23" fill="hold"/>
                                        <p:tgtEl>
                                          <p:spTgt spid="313"/>
                                        </p:tgtEl>
                                        <p:attrNameLst>
                                          <p:attrName>style.visibility</p:attrName>
                                        </p:attrNameLst>
                                      </p:cBhvr>
                                      <p:to>
                                        <p:strVal val="visible"/>
                                      </p:to>
                                    </p:set>
                                    <p:anim calcmode="lin" valueType="num">
                                      <p:cBhvr>
                                        <p:cTn id="24" dur="500" fill="hold"/>
                                        <p:tgtEl>
                                          <p:spTgt spid="313"/>
                                        </p:tgtEl>
                                        <p:attrNameLst>
                                          <p:attrName>ppt_w</p:attrName>
                                        </p:attrNameLst>
                                      </p:cBhvr>
                                      <p:tavLst>
                                        <p:tav tm="0">
                                          <p:val>
                                            <p:fltVal val="0"/>
                                          </p:val>
                                        </p:tav>
                                        <p:tav tm="100000">
                                          <p:val>
                                            <p:strVal val="#ppt_w"/>
                                          </p:val>
                                        </p:tav>
                                      </p:tavLst>
                                    </p:anim>
                                    <p:anim calcmode="lin" valueType="num">
                                      <p:cBhvr>
                                        <p:cTn id="25" dur="500" fill="hold"/>
                                        <p:tgtEl>
                                          <p:spTgt spid="313"/>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 presetClass="entr" presetSubtype="4" fill="hold" grpId="6" nodeType="afterEffect">
                                  <p:stCondLst>
                                    <p:cond delay="0"/>
                                  </p:stCondLst>
                                  <p:iterate>
                                    <p:tmAbs val="0"/>
                                  </p:iterate>
                                  <p:childTnLst>
                                    <p:set>
                                      <p:cBhvr>
                                        <p:cTn id="28" fill="hold"/>
                                        <p:tgtEl>
                                          <p:spTgt spid="302"/>
                                        </p:tgtEl>
                                        <p:attrNameLst>
                                          <p:attrName>style.visibility</p:attrName>
                                        </p:attrNameLst>
                                      </p:cBhvr>
                                      <p:to>
                                        <p:strVal val="visible"/>
                                      </p:to>
                                    </p:set>
                                    <p:anim calcmode="lin" valueType="num">
                                      <p:cBhvr>
                                        <p:cTn id="29" dur="500" fill="hold"/>
                                        <p:tgtEl>
                                          <p:spTgt spid="302"/>
                                        </p:tgtEl>
                                        <p:attrNameLst>
                                          <p:attrName>ppt_x</p:attrName>
                                        </p:attrNameLst>
                                      </p:cBhvr>
                                      <p:tavLst>
                                        <p:tav tm="0">
                                          <p:val>
                                            <p:strVal val="#ppt_x"/>
                                          </p:val>
                                        </p:tav>
                                        <p:tav tm="100000">
                                          <p:val>
                                            <p:strVal val="#ppt_x"/>
                                          </p:val>
                                        </p:tav>
                                      </p:tavLst>
                                    </p:anim>
                                    <p:anim calcmode="lin" valueType="num">
                                      <p:cBhvr>
                                        <p:cTn id="30" dur="500" fill="hold"/>
                                        <p:tgtEl>
                                          <p:spTgt spid="302"/>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7" nodeType="afterEffect">
                                  <p:stCondLst>
                                    <p:cond delay="0"/>
                                  </p:stCondLst>
                                  <p:iterate>
                                    <p:tmAbs val="0"/>
                                  </p:iterate>
                                  <p:childTnLst>
                                    <p:set>
                                      <p:cBhvr>
                                        <p:cTn id="33" fill="hold"/>
                                        <p:tgtEl>
                                          <p:spTgt spid="297"/>
                                        </p:tgtEl>
                                        <p:attrNameLst>
                                          <p:attrName>style.visibility</p:attrName>
                                        </p:attrNameLst>
                                      </p:cBhvr>
                                      <p:to>
                                        <p:strVal val="visible"/>
                                      </p:to>
                                    </p:set>
                                    <p:animEffect transition="in" filter="wipe(left)">
                                      <p:cBhvr>
                                        <p:cTn id="34" dur="500"/>
                                        <p:tgtEl>
                                          <p:spTgt spid="297"/>
                                        </p:tgtEl>
                                      </p:cBhvr>
                                    </p:animEffect>
                                  </p:childTnLst>
                                </p:cTn>
                              </p:par>
                            </p:childTnLst>
                          </p:cTn>
                        </p:par>
                        <p:par>
                          <p:cTn id="35" fill="hold">
                            <p:stCondLst>
                              <p:cond delay="3500"/>
                            </p:stCondLst>
                            <p:childTnLst>
                              <p:par>
                                <p:cTn id="36" presetID="23" presetClass="entr" presetSubtype="16" fill="hold" grpId="8" nodeType="afterEffect">
                                  <p:stCondLst>
                                    <p:cond delay="0"/>
                                  </p:stCondLst>
                                  <p:iterate>
                                    <p:tmAbs val="0"/>
                                  </p:iterate>
                                  <p:childTnLst>
                                    <p:set>
                                      <p:cBhvr>
                                        <p:cTn id="37" fill="hold"/>
                                        <p:tgtEl>
                                          <p:spTgt spid="301"/>
                                        </p:tgtEl>
                                        <p:attrNameLst>
                                          <p:attrName>style.visibility</p:attrName>
                                        </p:attrNameLst>
                                      </p:cBhvr>
                                      <p:to>
                                        <p:strVal val="visible"/>
                                      </p:to>
                                    </p:set>
                                    <p:anim calcmode="lin" valueType="num">
                                      <p:cBhvr>
                                        <p:cTn id="38" dur="500" fill="hold"/>
                                        <p:tgtEl>
                                          <p:spTgt spid="301"/>
                                        </p:tgtEl>
                                        <p:attrNameLst>
                                          <p:attrName>ppt_w</p:attrName>
                                        </p:attrNameLst>
                                      </p:cBhvr>
                                      <p:tavLst>
                                        <p:tav tm="0">
                                          <p:val>
                                            <p:fltVal val="0"/>
                                          </p:val>
                                        </p:tav>
                                        <p:tav tm="100000">
                                          <p:val>
                                            <p:strVal val="#ppt_w"/>
                                          </p:val>
                                        </p:tav>
                                      </p:tavLst>
                                    </p:anim>
                                    <p:anim calcmode="lin" valueType="num">
                                      <p:cBhvr>
                                        <p:cTn id="39" dur="500" fill="hold"/>
                                        <p:tgtEl>
                                          <p:spTgt spid="301"/>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 presetClass="entr" presetSubtype="4" fill="hold" grpId="9" nodeType="afterEffect">
                                  <p:stCondLst>
                                    <p:cond delay="0"/>
                                  </p:stCondLst>
                                  <p:iterate>
                                    <p:tmAbs val="0"/>
                                  </p:iterate>
                                  <p:childTnLst>
                                    <p:set>
                                      <p:cBhvr>
                                        <p:cTn id="42" fill="hold"/>
                                        <p:tgtEl>
                                          <p:spTgt spid="303"/>
                                        </p:tgtEl>
                                        <p:attrNameLst>
                                          <p:attrName>style.visibility</p:attrName>
                                        </p:attrNameLst>
                                      </p:cBhvr>
                                      <p:to>
                                        <p:strVal val="visible"/>
                                      </p:to>
                                    </p:set>
                                    <p:anim calcmode="lin" valueType="num">
                                      <p:cBhvr>
                                        <p:cTn id="43" dur="500" fill="hold"/>
                                        <p:tgtEl>
                                          <p:spTgt spid="303"/>
                                        </p:tgtEl>
                                        <p:attrNameLst>
                                          <p:attrName>ppt_x</p:attrName>
                                        </p:attrNameLst>
                                      </p:cBhvr>
                                      <p:tavLst>
                                        <p:tav tm="0">
                                          <p:val>
                                            <p:strVal val="#ppt_x"/>
                                          </p:val>
                                        </p:tav>
                                        <p:tav tm="100000">
                                          <p:val>
                                            <p:strVal val="#ppt_x"/>
                                          </p:val>
                                        </p:tav>
                                      </p:tavLst>
                                    </p:anim>
                                    <p:anim calcmode="lin" valueType="num">
                                      <p:cBhvr>
                                        <p:cTn id="44" dur="500" fill="hold"/>
                                        <p:tgtEl>
                                          <p:spTgt spid="303"/>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8" fill="hold" grpId="10" nodeType="afterEffect">
                                  <p:stCondLst>
                                    <p:cond delay="0"/>
                                  </p:stCondLst>
                                  <p:iterate>
                                    <p:tmAbs val="0"/>
                                  </p:iterate>
                                  <p:childTnLst>
                                    <p:set>
                                      <p:cBhvr>
                                        <p:cTn id="47" fill="hold"/>
                                        <p:tgtEl>
                                          <p:spTgt spid="295"/>
                                        </p:tgtEl>
                                        <p:attrNameLst>
                                          <p:attrName>style.visibility</p:attrName>
                                        </p:attrNameLst>
                                      </p:cBhvr>
                                      <p:to>
                                        <p:strVal val="visible"/>
                                      </p:to>
                                    </p:set>
                                    <p:animEffect transition="in" filter="wipe(left)">
                                      <p:cBhvr>
                                        <p:cTn id="48" dur="500"/>
                                        <p:tgtEl>
                                          <p:spTgt spid="295"/>
                                        </p:tgtEl>
                                      </p:cBhvr>
                                    </p:animEffect>
                                  </p:childTnLst>
                                </p:cTn>
                              </p:par>
                            </p:childTnLst>
                          </p:cTn>
                        </p:par>
                        <p:par>
                          <p:cTn id="49" fill="hold">
                            <p:stCondLst>
                              <p:cond delay="5000"/>
                            </p:stCondLst>
                            <p:childTnLst>
                              <p:par>
                                <p:cTn id="50" presetID="23" presetClass="entr" presetSubtype="16" fill="hold" grpId="11" nodeType="afterEffect">
                                  <p:stCondLst>
                                    <p:cond delay="0"/>
                                  </p:stCondLst>
                                  <p:iterate>
                                    <p:tmAbs val="0"/>
                                  </p:iterate>
                                  <p:childTnLst>
                                    <p:set>
                                      <p:cBhvr>
                                        <p:cTn id="51" fill="hold"/>
                                        <p:tgtEl>
                                          <p:spTgt spid="316"/>
                                        </p:tgtEl>
                                        <p:attrNameLst>
                                          <p:attrName>style.visibility</p:attrName>
                                        </p:attrNameLst>
                                      </p:cBhvr>
                                      <p:to>
                                        <p:strVal val="visible"/>
                                      </p:to>
                                    </p:set>
                                    <p:anim calcmode="lin" valueType="num">
                                      <p:cBhvr>
                                        <p:cTn id="52" dur="500" fill="hold"/>
                                        <p:tgtEl>
                                          <p:spTgt spid="316"/>
                                        </p:tgtEl>
                                        <p:attrNameLst>
                                          <p:attrName>ppt_w</p:attrName>
                                        </p:attrNameLst>
                                      </p:cBhvr>
                                      <p:tavLst>
                                        <p:tav tm="0">
                                          <p:val>
                                            <p:fltVal val="0"/>
                                          </p:val>
                                        </p:tav>
                                        <p:tav tm="100000">
                                          <p:val>
                                            <p:strVal val="#ppt_w"/>
                                          </p:val>
                                        </p:tav>
                                      </p:tavLst>
                                    </p:anim>
                                    <p:anim calcmode="lin" valueType="num">
                                      <p:cBhvr>
                                        <p:cTn id="53" dur="500" fill="hold"/>
                                        <p:tgtEl>
                                          <p:spTgt spid="31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 presetClass="entr" presetSubtype="4" fill="hold" grpId="12" nodeType="afterEffect">
                                  <p:stCondLst>
                                    <p:cond delay="0"/>
                                  </p:stCondLst>
                                  <p:iterate>
                                    <p:tmAbs val="0"/>
                                  </p:iterate>
                                  <p:childTnLst>
                                    <p:set>
                                      <p:cBhvr>
                                        <p:cTn id="56" fill="hold"/>
                                        <p:tgtEl>
                                          <p:spTgt spid="304"/>
                                        </p:tgtEl>
                                        <p:attrNameLst>
                                          <p:attrName>style.visibility</p:attrName>
                                        </p:attrNameLst>
                                      </p:cBhvr>
                                      <p:to>
                                        <p:strVal val="visible"/>
                                      </p:to>
                                    </p:set>
                                    <p:anim calcmode="lin" valueType="num">
                                      <p:cBhvr>
                                        <p:cTn id="57" dur="500" fill="hold"/>
                                        <p:tgtEl>
                                          <p:spTgt spid="304"/>
                                        </p:tgtEl>
                                        <p:attrNameLst>
                                          <p:attrName>ppt_x</p:attrName>
                                        </p:attrNameLst>
                                      </p:cBhvr>
                                      <p:tavLst>
                                        <p:tav tm="0">
                                          <p:val>
                                            <p:strVal val="#ppt_x"/>
                                          </p:val>
                                        </p:tav>
                                        <p:tav tm="100000">
                                          <p:val>
                                            <p:strVal val="#ppt_x"/>
                                          </p:val>
                                        </p:tav>
                                      </p:tavLst>
                                    </p:anim>
                                    <p:anim calcmode="lin" valueType="num">
                                      <p:cBhvr>
                                        <p:cTn id="58" dur="500" fill="hold"/>
                                        <p:tgtEl>
                                          <p:spTgt spid="304"/>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2" presetClass="entr" presetSubtype="8" fill="hold" grpId="13" nodeType="afterEffect">
                                  <p:stCondLst>
                                    <p:cond delay="0"/>
                                  </p:stCondLst>
                                  <p:iterate>
                                    <p:tmAbs val="0"/>
                                  </p:iterate>
                                  <p:childTnLst>
                                    <p:set>
                                      <p:cBhvr>
                                        <p:cTn id="61" fill="hold"/>
                                        <p:tgtEl>
                                          <p:spTgt spid="296"/>
                                        </p:tgtEl>
                                        <p:attrNameLst>
                                          <p:attrName>style.visibility</p:attrName>
                                        </p:attrNameLst>
                                      </p:cBhvr>
                                      <p:to>
                                        <p:strVal val="visible"/>
                                      </p:to>
                                    </p:set>
                                    <p:animEffect transition="in" filter="wipe(left)">
                                      <p:cBhvr>
                                        <p:cTn id="62" dur="500"/>
                                        <p:tgtEl>
                                          <p:spTgt spid="2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10" animBg="1" advAuto="0"/>
      <p:bldP spid="296" grpId="13" animBg="1" advAuto="0"/>
      <p:bldP spid="297" grpId="7" animBg="1" advAuto="0"/>
      <p:bldP spid="298" grpId="4" animBg="1" advAuto="0"/>
      <p:bldP spid="301" grpId="8" animBg="1" advAuto="0"/>
      <p:bldP spid="302" grpId="6" animBg="1" advAuto="0"/>
      <p:bldP spid="303" grpId="9" animBg="1" advAuto="0"/>
      <p:bldP spid="304" grpId="12" animBg="1" advAuto="0"/>
      <p:bldP spid="308" grpId="1" animBg="1" advAuto="0"/>
      <p:bldP spid="309" grpId="3" animBg="1" advAuto="0"/>
      <p:bldP spid="310" grpId="2" animBg="1" advAuto="0"/>
      <p:bldP spid="313" grpId="5" animBg="1" advAuto="0"/>
      <p:bldP spid="316" grpId="11"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318" name="图片 4" descr="图片 4"/>
          <p:cNvPicPr>
            <a:picLocks noChangeAspect="1"/>
          </p:cNvPicPr>
          <p:nvPr/>
        </p:nvPicPr>
        <p:blipFill>
          <a:blip r:embed="rId3">
            <a:extLst/>
          </a:blip>
          <a:stretch>
            <a:fillRect/>
          </a:stretch>
        </p:blipFill>
        <p:spPr>
          <a:xfrm>
            <a:off x="2522294" y="183596"/>
            <a:ext cx="4252793" cy="4776308"/>
          </a:xfrm>
          <a:prstGeom prst="rect">
            <a:avLst/>
          </a:prstGeom>
          <a:ln w="12700">
            <a:miter lim="400000"/>
          </a:ln>
        </p:spPr>
      </p:pic>
      <p:sp>
        <p:nvSpPr>
          <p:cNvPr id="319" name="文本框 6"/>
          <p:cNvSpPr txBox="1"/>
          <p:nvPr/>
        </p:nvSpPr>
        <p:spPr>
          <a:xfrm>
            <a:off x="1217771" y="436880"/>
            <a:ext cx="1267686"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solidFill>
                  <a:srgbClr val="00B0F0"/>
                </a:solidFill>
                <a:latin typeface="微软雅黑"/>
                <a:ea typeface="微软雅黑"/>
                <a:cs typeface="微软雅黑"/>
                <a:sym typeface="微软雅黑"/>
              </a:defRPr>
            </a:lvl1pPr>
          </a:lstStyle>
          <a:p>
            <a:r>
              <a:t>穿透服务器上的端口</a:t>
            </a:r>
          </a:p>
        </p:txBody>
      </p:sp>
      <p:sp>
        <p:nvSpPr>
          <p:cNvPr id="320" name="直接箭头连接符 8"/>
          <p:cNvSpPr/>
          <p:nvPr/>
        </p:nvSpPr>
        <p:spPr>
          <a:xfrm>
            <a:off x="2351424" y="725389"/>
            <a:ext cx="1316336" cy="289342"/>
          </a:xfrm>
          <a:prstGeom prst="line">
            <a:avLst/>
          </a:prstGeom>
          <a:ln w="41275">
            <a:solidFill>
              <a:srgbClr val="00B0F0"/>
            </a:solidFill>
            <a:miter/>
            <a:tailEnd type="triangle"/>
          </a:ln>
        </p:spPr>
        <p:txBody>
          <a:bodyPr lIns="45719" rIns="45719"/>
          <a:lstStyle/>
          <a:p>
            <a:endParaRPr/>
          </a:p>
        </p:txBody>
      </p:sp>
      <p:sp>
        <p:nvSpPr>
          <p:cNvPr id="321" name="文本框 10"/>
          <p:cNvSpPr txBox="1"/>
          <p:nvPr/>
        </p:nvSpPr>
        <p:spPr>
          <a:xfrm>
            <a:off x="6811923" y="436880"/>
            <a:ext cx="1359706"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solidFill>
                  <a:srgbClr val="00B0F0"/>
                </a:solidFill>
                <a:latin typeface="微软雅黑"/>
                <a:ea typeface="微软雅黑"/>
                <a:cs typeface="微软雅黑"/>
                <a:sym typeface="微软雅黑"/>
              </a:defRPr>
            </a:lvl1pPr>
          </a:lstStyle>
          <a:p>
            <a:r>
              <a:t>MikroTik设备的端口</a:t>
            </a:r>
          </a:p>
        </p:txBody>
      </p:sp>
      <p:sp>
        <p:nvSpPr>
          <p:cNvPr id="322" name="直接箭头连接符 12"/>
          <p:cNvSpPr/>
          <p:nvPr/>
        </p:nvSpPr>
        <p:spPr>
          <a:xfrm flipH="1">
            <a:off x="5253354" y="722413"/>
            <a:ext cx="1476744" cy="292318"/>
          </a:xfrm>
          <a:prstGeom prst="line">
            <a:avLst/>
          </a:prstGeom>
          <a:ln w="41275">
            <a:solidFill>
              <a:srgbClr val="00B0F0"/>
            </a:solidFill>
            <a:miter/>
            <a:tailEnd type="triangle"/>
          </a:ln>
        </p:spPr>
        <p:txBody>
          <a:bodyPr lIns="45719" rIns="45719"/>
          <a:lstStyle/>
          <a:p>
            <a:endParaRPr/>
          </a:p>
        </p:txBody>
      </p:sp>
      <p:sp>
        <p:nvSpPr>
          <p:cNvPr id="323" name="文本框 13"/>
          <p:cNvSpPr txBox="1"/>
          <p:nvPr/>
        </p:nvSpPr>
        <p:spPr>
          <a:xfrm>
            <a:off x="1217771" y="1804837"/>
            <a:ext cx="1267687"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solidFill>
                  <a:srgbClr val="00B0F0"/>
                </a:solidFill>
                <a:latin typeface="微软雅黑"/>
                <a:ea typeface="微软雅黑"/>
                <a:cs typeface="微软雅黑"/>
                <a:sym typeface="微软雅黑"/>
              </a:defRPr>
            </a:lvl1pPr>
          </a:lstStyle>
          <a:p>
            <a:r>
              <a:t>发送通知的邮箱地址</a:t>
            </a:r>
          </a:p>
        </p:txBody>
      </p:sp>
      <p:sp>
        <p:nvSpPr>
          <p:cNvPr id="324" name="直接箭头连接符 15"/>
          <p:cNvSpPr/>
          <p:nvPr/>
        </p:nvSpPr>
        <p:spPr>
          <a:xfrm>
            <a:off x="2300443" y="2163152"/>
            <a:ext cx="1576233" cy="298109"/>
          </a:xfrm>
          <a:prstGeom prst="line">
            <a:avLst/>
          </a:prstGeom>
          <a:ln w="41275">
            <a:solidFill>
              <a:srgbClr val="00B0F0"/>
            </a:solidFill>
            <a:miter/>
            <a:tailEnd type="triangle"/>
          </a:ln>
        </p:spPr>
        <p:txBody>
          <a:bodyPr lIns="45719" rIns="45719"/>
          <a:lstStyle/>
          <a:p>
            <a:endParaRPr/>
          </a:p>
        </p:txBody>
      </p:sp>
      <p:sp>
        <p:nvSpPr>
          <p:cNvPr id="325" name="文本框 18"/>
          <p:cNvSpPr txBox="1"/>
          <p:nvPr/>
        </p:nvSpPr>
        <p:spPr>
          <a:xfrm>
            <a:off x="1217771" y="2960856"/>
            <a:ext cx="1267686"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solidFill>
                  <a:srgbClr val="00B0F0"/>
                </a:solidFill>
                <a:latin typeface="微软雅黑"/>
                <a:ea typeface="微软雅黑"/>
                <a:cs typeface="微软雅黑"/>
                <a:sym typeface="微软雅黑"/>
              </a:defRPr>
            </a:lvl1pPr>
          </a:lstStyle>
          <a:p>
            <a:r>
              <a:t>当前已映射的内容</a:t>
            </a:r>
          </a:p>
        </p:txBody>
      </p:sp>
      <p:sp>
        <p:nvSpPr>
          <p:cNvPr id="326" name="直接箭头连接符 20"/>
          <p:cNvSpPr/>
          <p:nvPr/>
        </p:nvSpPr>
        <p:spPr>
          <a:xfrm>
            <a:off x="2280801" y="3280836"/>
            <a:ext cx="1262500" cy="308185"/>
          </a:xfrm>
          <a:prstGeom prst="line">
            <a:avLst/>
          </a:prstGeom>
          <a:ln w="41275">
            <a:solidFill>
              <a:srgbClr val="00B0F0"/>
            </a:solidFill>
            <a:miter/>
            <a:tailEnd type="triangle"/>
          </a:ln>
        </p:spPr>
        <p:txBody>
          <a:bodyPr lIns="45719" rIns="45719"/>
          <a:lstStyle/>
          <a:p>
            <a:endParaRPr/>
          </a:p>
        </p:txBody>
      </p:sp>
      <p:sp>
        <p:nvSpPr>
          <p:cNvPr id="327" name="文本框 21"/>
          <p:cNvSpPr txBox="1"/>
          <p:nvPr/>
        </p:nvSpPr>
        <p:spPr>
          <a:xfrm>
            <a:off x="1171762" y="3941888"/>
            <a:ext cx="1359705" cy="7010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solidFill>
                  <a:srgbClr val="00B0F0"/>
                </a:solidFill>
                <a:latin typeface="微软雅黑"/>
                <a:ea typeface="微软雅黑"/>
                <a:cs typeface="微软雅黑"/>
                <a:sym typeface="微软雅黑"/>
              </a:defRPr>
            </a:lvl1pPr>
          </a:lstStyle>
          <a:p>
            <a:r>
              <a:t>当前业务点在线状态</a:t>
            </a:r>
          </a:p>
        </p:txBody>
      </p:sp>
      <p:sp>
        <p:nvSpPr>
          <p:cNvPr id="328" name="直接箭头连接符 23"/>
          <p:cNvSpPr/>
          <p:nvPr/>
        </p:nvSpPr>
        <p:spPr>
          <a:xfrm>
            <a:off x="2280201" y="4396023"/>
            <a:ext cx="1263099" cy="199473"/>
          </a:xfrm>
          <a:prstGeom prst="line">
            <a:avLst/>
          </a:prstGeom>
          <a:ln w="41275">
            <a:solidFill>
              <a:srgbClr val="00B0F0"/>
            </a:solidFill>
            <a:miter/>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9" presetClass="entr" fill="hold" grpId="1" nodeType="clickEffect">
                                  <p:stCondLst>
                                    <p:cond delay="0"/>
                                  </p:stCondLst>
                                  <p:iterate>
                                    <p:tmAbs val="0"/>
                                  </p:iterate>
                                  <p:childTnLst>
                                    <p:set>
                                      <p:cBhvr>
                                        <p:cTn id="6" fill="hold"/>
                                        <p:tgtEl>
                                          <p:spTgt spid="319"/>
                                        </p:tgtEl>
                                        <p:attrNameLst>
                                          <p:attrName>style.visibility</p:attrName>
                                        </p:attrNameLst>
                                      </p:cBhvr>
                                      <p:to>
                                        <p:strVal val="visible"/>
                                      </p:to>
                                    </p:set>
                                    <p:animEffect transition="in" filter="dissolve">
                                      <p:cBhvr>
                                        <p:cTn id="7" dur="500"/>
                                        <p:tgtEl>
                                          <p:spTgt spid="319"/>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320"/>
                                        </p:tgtEl>
                                        <p:attrNameLst>
                                          <p:attrName>style.visibility</p:attrName>
                                        </p:attrNameLst>
                                      </p:cBhvr>
                                      <p:to>
                                        <p:strVal val="visible"/>
                                      </p:to>
                                    </p:set>
                                    <p:animEffect transition="in" filter="dissolve">
                                      <p:cBhvr>
                                        <p:cTn id="11" dur="500"/>
                                        <p:tgtEl>
                                          <p:spTgt spid="320"/>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fill="hold" grpId="3" nodeType="clickEffect">
                                  <p:stCondLst>
                                    <p:cond delay="0"/>
                                  </p:stCondLst>
                                  <p:iterate>
                                    <p:tmAbs val="0"/>
                                  </p:iterate>
                                  <p:childTnLst>
                                    <p:set>
                                      <p:cBhvr>
                                        <p:cTn id="15" fill="hold"/>
                                        <p:tgtEl>
                                          <p:spTgt spid="321"/>
                                        </p:tgtEl>
                                        <p:attrNameLst>
                                          <p:attrName>style.visibility</p:attrName>
                                        </p:attrNameLst>
                                      </p:cBhvr>
                                      <p:to>
                                        <p:strVal val="visible"/>
                                      </p:to>
                                    </p:set>
                                    <p:animEffect transition="in" filter="dissolve">
                                      <p:cBhvr>
                                        <p:cTn id="16" dur="500"/>
                                        <p:tgtEl>
                                          <p:spTgt spid="321"/>
                                        </p:tgtEl>
                                      </p:cBhvr>
                                    </p:animEffect>
                                  </p:childTnLst>
                                </p:cTn>
                              </p:par>
                            </p:childTnLst>
                          </p:cTn>
                        </p:par>
                        <p:par>
                          <p:cTn id="17" fill="hold">
                            <p:stCondLst>
                              <p:cond delay="500"/>
                            </p:stCondLst>
                            <p:childTnLst>
                              <p:par>
                                <p:cTn id="18" presetID="9" presetClass="entr" fill="hold" grpId="4" nodeType="afterEffect">
                                  <p:stCondLst>
                                    <p:cond delay="0"/>
                                  </p:stCondLst>
                                  <p:iterate>
                                    <p:tmAbs val="0"/>
                                  </p:iterate>
                                  <p:childTnLst>
                                    <p:set>
                                      <p:cBhvr>
                                        <p:cTn id="19" fill="hold"/>
                                        <p:tgtEl>
                                          <p:spTgt spid="322"/>
                                        </p:tgtEl>
                                        <p:attrNameLst>
                                          <p:attrName>style.visibility</p:attrName>
                                        </p:attrNameLst>
                                      </p:cBhvr>
                                      <p:to>
                                        <p:strVal val="visible"/>
                                      </p:to>
                                    </p:set>
                                    <p:animEffect transition="in" filter="dissolve">
                                      <p:cBhvr>
                                        <p:cTn id="20" dur="500"/>
                                        <p:tgtEl>
                                          <p:spTgt spid="32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323"/>
                                        </p:tgtEl>
                                        <p:attrNameLst>
                                          <p:attrName>style.visibility</p:attrName>
                                        </p:attrNameLst>
                                      </p:cBhvr>
                                      <p:to>
                                        <p:strVal val="visible"/>
                                      </p:to>
                                    </p:set>
                                    <p:animEffect transition="in" filter="dissolve">
                                      <p:cBhvr>
                                        <p:cTn id="25" dur="500"/>
                                        <p:tgtEl>
                                          <p:spTgt spid="323"/>
                                        </p:tgtEl>
                                      </p:cBhvr>
                                    </p:animEffect>
                                  </p:childTnLst>
                                </p:cTn>
                              </p:par>
                            </p:childTnLst>
                          </p:cTn>
                        </p:par>
                        <p:par>
                          <p:cTn id="26" fill="hold">
                            <p:stCondLst>
                              <p:cond delay="500"/>
                            </p:stCondLst>
                            <p:childTnLst>
                              <p:par>
                                <p:cTn id="27" presetID="9" presetClass="entr" fill="hold" grpId="6" nodeType="afterEffect">
                                  <p:stCondLst>
                                    <p:cond delay="0"/>
                                  </p:stCondLst>
                                  <p:iterate>
                                    <p:tmAbs val="0"/>
                                  </p:iterate>
                                  <p:childTnLst>
                                    <p:set>
                                      <p:cBhvr>
                                        <p:cTn id="28" fill="hold"/>
                                        <p:tgtEl>
                                          <p:spTgt spid="324"/>
                                        </p:tgtEl>
                                        <p:attrNameLst>
                                          <p:attrName>style.visibility</p:attrName>
                                        </p:attrNameLst>
                                      </p:cBhvr>
                                      <p:to>
                                        <p:strVal val="visible"/>
                                      </p:to>
                                    </p:set>
                                    <p:animEffect transition="in" filter="dissolve">
                                      <p:cBhvr>
                                        <p:cTn id="29" dur="500"/>
                                        <p:tgtEl>
                                          <p:spTgt spid="324"/>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fill="hold" grpId="7" nodeType="clickEffect">
                                  <p:stCondLst>
                                    <p:cond delay="0"/>
                                  </p:stCondLst>
                                  <p:iterate>
                                    <p:tmAbs val="0"/>
                                  </p:iterate>
                                  <p:childTnLst>
                                    <p:set>
                                      <p:cBhvr>
                                        <p:cTn id="33" fill="hold"/>
                                        <p:tgtEl>
                                          <p:spTgt spid="325"/>
                                        </p:tgtEl>
                                        <p:attrNameLst>
                                          <p:attrName>style.visibility</p:attrName>
                                        </p:attrNameLst>
                                      </p:cBhvr>
                                      <p:to>
                                        <p:strVal val="visible"/>
                                      </p:to>
                                    </p:set>
                                    <p:animEffect transition="in" filter="dissolve">
                                      <p:cBhvr>
                                        <p:cTn id="34" dur="500"/>
                                        <p:tgtEl>
                                          <p:spTgt spid="325"/>
                                        </p:tgtEl>
                                      </p:cBhvr>
                                    </p:animEffect>
                                  </p:childTnLst>
                                </p:cTn>
                              </p:par>
                            </p:childTnLst>
                          </p:cTn>
                        </p:par>
                        <p:par>
                          <p:cTn id="35" fill="hold">
                            <p:stCondLst>
                              <p:cond delay="500"/>
                            </p:stCondLst>
                            <p:childTnLst>
                              <p:par>
                                <p:cTn id="36" presetID="9" presetClass="entr" fill="hold" grpId="8" nodeType="afterEffect">
                                  <p:stCondLst>
                                    <p:cond delay="0"/>
                                  </p:stCondLst>
                                  <p:iterate>
                                    <p:tmAbs val="0"/>
                                  </p:iterate>
                                  <p:childTnLst>
                                    <p:set>
                                      <p:cBhvr>
                                        <p:cTn id="37" fill="hold"/>
                                        <p:tgtEl>
                                          <p:spTgt spid="326"/>
                                        </p:tgtEl>
                                        <p:attrNameLst>
                                          <p:attrName>style.visibility</p:attrName>
                                        </p:attrNameLst>
                                      </p:cBhvr>
                                      <p:to>
                                        <p:strVal val="visible"/>
                                      </p:to>
                                    </p:set>
                                    <p:animEffect transition="in" filter="dissolve">
                                      <p:cBhvr>
                                        <p:cTn id="38" dur="500"/>
                                        <p:tgtEl>
                                          <p:spTgt spid="326"/>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fill="hold" grpId="9" nodeType="clickEffect">
                                  <p:stCondLst>
                                    <p:cond delay="0"/>
                                  </p:stCondLst>
                                  <p:iterate>
                                    <p:tmAbs val="0"/>
                                  </p:iterate>
                                  <p:childTnLst>
                                    <p:set>
                                      <p:cBhvr>
                                        <p:cTn id="42" fill="hold"/>
                                        <p:tgtEl>
                                          <p:spTgt spid="327"/>
                                        </p:tgtEl>
                                        <p:attrNameLst>
                                          <p:attrName>style.visibility</p:attrName>
                                        </p:attrNameLst>
                                      </p:cBhvr>
                                      <p:to>
                                        <p:strVal val="visible"/>
                                      </p:to>
                                    </p:set>
                                    <p:animEffect transition="in" filter="dissolve">
                                      <p:cBhvr>
                                        <p:cTn id="43" dur="500"/>
                                        <p:tgtEl>
                                          <p:spTgt spid="327"/>
                                        </p:tgtEl>
                                      </p:cBhvr>
                                    </p:animEffect>
                                  </p:childTnLst>
                                </p:cTn>
                              </p:par>
                            </p:childTnLst>
                          </p:cTn>
                        </p:par>
                        <p:par>
                          <p:cTn id="44" fill="hold">
                            <p:stCondLst>
                              <p:cond delay="500"/>
                            </p:stCondLst>
                            <p:childTnLst>
                              <p:par>
                                <p:cTn id="45" presetID="9" presetClass="entr" fill="hold" grpId="10" nodeType="afterEffect">
                                  <p:stCondLst>
                                    <p:cond delay="0"/>
                                  </p:stCondLst>
                                  <p:iterate>
                                    <p:tmAbs val="0"/>
                                  </p:iterate>
                                  <p:childTnLst>
                                    <p:set>
                                      <p:cBhvr>
                                        <p:cTn id="46" fill="hold"/>
                                        <p:tgtEl>
                                          <p:spTgt spid="328"/>
                                        </p:tgtEl>
                                        <p:attrNameLst>
                                          <p:attrName>style.visibility</p:attrName>
                                        </p:attrNameLst>
                                      </p:cBhvr>
                                      <p:to>
                                        <p:strVal val="visible"/>
                                      </p:to>
                                    </p:set>
                                    <p:animEffect transition="in" filter="dissolve">
                                      <p:cBhvr>
                                        <p:cTn id="47" dur="500"/>
                                        <p:tgtEl>
                                          <p:spTgt spid="3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9" grpId="1" animBg="1" advAuto="0"/>
      <p:bldP spid="320" grpId="2" animBg="1" advAuto="0"/>
      <p:bldP spid="321" grpId="3" animBg="1" advAuto="0"/>
      <p:bldP spid="322" grpId="4" animBg="1" advAuto="0"/>
      <p:bldP spid="323" grpId="5" animBg="1" advAuto="0"/>
      <p:bldP spid="324" grpId="6" animBg="1" advAuto="0"/>
      <p:bldP spid="325" grpId="7" animBg="1" advAuto="0"/>
      <p:bldP spid="326" grpId="8" animBg="1" advAuto="0"/>
      <p:bldP spid="327" grpId="9" animBg="1" advAuto="0"/>
      <p:bldP spid="328" grpId="10"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30" name="Straight Connector 80"/>
          <p:cNvSpPr/>
          <p:nvPr/>
        </p:nvSpPr>
        <p:spPr>
          <a:xfrm>
            <a:off x="4894966" y="1660525"/>
            <a:ext cx="1584326" cy="1"/>
          </a:xfrm>
          <a:prstGeom prst="line">
            <a:avLst/>
          </a:prstGeom>
          <a:ln w="19050" cap="rnd">
            <a:solidFill>
              <a:srgbClr val="FFFFFF"/>
            </a:solidFill>
            <a:prstDash val="sysDot"/>
          </a:ln>
        </p:spPr>
        <p:txBody>
          <a:bodyPr lIns="45719" rIns="45719"/>
          <a:lstStyle/>
          <a:p>
            <a:endParaRPr/>
          </a:p>
        </p:txBody>
      </p:sp>
      <p:sp>
        <p:nvSpPr>
          <p:cNvPr id="331" name="Straight Connector 81"/>
          <p:cNvSpPr/>
          <p:nvPr/>
        </p:nvSpPr>
        <p:spPr>
          <a:xfrm>
            <a:off x="7212219" y="1660525"/>
            <a:ext cx="1174751" cy="1"/>
          </a:xfrm>
          <a:prstGeom prst="line">
            <a:avLst/>
          </a:prstGeom>
          <a:ln w="19050" cap="rnd">
            <a:solidFill>
              <a:srgbClr val="FFFFFF"/>
            </a:solidFill>
            <a:prstDash val="sysDot"/>
          </a:ln>
        </p:spPr>
        <p:txBody>
          <a:bodyPr lIns="45719" rIns="45719"/>
          <a:lstStyle/>
          <a:p>
            <a:endParaRPr/>
          </a:p>
        </p:txBody>
      </p:sp>
      <p:sp>
        <p:nvSpPr>
          <p:cNvPr id="332" name="Straight Connector 83"/>
          <p:cNvSpPr/>
          <p:nvPr/>
        </p:nvSpPr>
        <p:spPr>
          <a:xfrm>
            <a:off x="2662376" y="1660525"/>
            <a:ext cx="1584326" cy="1"/>
          </a:xfrm>
          <a:prstGeom prst="line">
            <a:avLst/>
          </a:prstGeom>
          <a:ln w="19050" cap="rnd">
            <a:solidFill>
              <a:srgbClr val="FFFFFF"/>
            </a:solidFill>
            <a:prstDash val="sysDot"/>
          </a:ln>
        </p:spPr>
        <p:txBody>
          <a:bodyPr lIns="45719" rIns="45719"/>
          <a:lstStyle/>
          <a:p>
            <a:endParaRPr/>
          </a:p>
        </p:txBody>
      </p:sp>
      <p:sp>
        <p:nvSpPr>
          <p:cNvPr id="333" name="Straight Connector 84"/>
          <p:cNvSpPr/>
          <p:nvPr/>
        </p:nvSpPr>
        <p:spPr>
          <a:xfrm>
            <a:off x="1039604" y="1660525"/>
            <a:ext cx="909956" cy="1"/>
          </a:xfrm>
          <a:prstGeom prst="line">
            <a:avLst/>
          </a:prstGeom>
          <a:ln w="19050" cap="rnd">
            <a:solidFill>
              <a:srgbClr val="FFFFFF"/>
            </a:solidFill>
            <a:prstDash val="sysDot"/>
          </a:ln>
        </p:spPr>
        <p:txBody>
          <a:bodyPr lIns="45719" rIns="45719"/>
          <a:lstStyle/>
          <a:p>
            <a:endParaRPr/>
          </a:p>
        </p:txBody>
      </p:sp>
      <p:sp>
        <p:nvSpPr>
          <p:cNvPr id="334" name="文本框 16"/>
          <p:cNvSpPr txBox="1"/>
          <p:nvPr/>
        </p:nvSpPr>
        <p:spPr>
          <a:xfrm>
            <a:off x="722585" y="2109038"/>
            <a:ext cx="2560192" cy="2491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defTabSz="868680">
              <a:spcBef>
                <a:spcPts val="900"/>
              </a:spcBef>
              <a:defRPr sz="1500">
                <a:solidFill>
                  <a:srgbClr val="FFFFFF"/>
                </a:solidFill>
                <a:latin typeface="微软雅黑"/>
                <a:ea typeface="微软雅黑"/>
                <a:cs typeface="微软雅黑"/>
                <a:sym typeface="微软雅黑"/>
              </a:defRPr>
            </a:lvl1pPr>
          </a:lstStyle>
          <a:p>
            <a:r>
              <a:t>当MikroTik设备显示VPN拨号成功的时候，在穿透平台WEB后台里就可以看到客户端上线信息了。其中包括用户名、接入协议类型、在线时间、IP等信息。还可以生成自动修复协议脚本，防止部分VPN协议可能有干扰造成的云穿透无法连接的情况。</a:t>
            </a:r>
          </a:p>
        </p:txBody>
      </p:sp>
      <p:sp>
        <p:nvSpPr>
          <p:cNvPr id="335" name="文本框 18"/>
          <p:cNvSpPr txBox="1"/>
          <p:nvPr/>
        </p:nvSpPr>
        <p:spPr>
          <a:xfrm>
            <a:off x="3373839" y="2138815"/>
            <a:ext cx="2749818" cy="1463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868680">
              <a:spcBef>
                <a:spcPts val="900"/>
              </a:spcBef>
              <a:defRPr sz="1500">
                <a:solidFill>
                  <a:srgbClr val="FFFFFF"/>
                </a:solidFill>
                <a:latin typeface="微软雅黑"/>
                <a:ea typeface="微软雅黑"/>
                <a:cs typeface="微软雅黑"/>
                <a:sym typeface="微软雅黑"/>
              </a:defRPr>
            </a:lvl1pPr>
          </a:lstStyle>
          <a:p>
            <a:r>
              <a:t>在WINBOX登录只需填写平台服务器IP地址和映射的端口号，就可以完成穿透管理了。 (比如cts7.cat-home.org:12345)</a:t>
            </a:r>
          </a:p>
        </p:txBody>
      </p:sp>
      <p:sp>
        <p:nvSpPr>
          <p:cNvPr id="336" name="文本框 20"/>
          <p:cNvSpPr txBox="1"/>
          <p:nvPr/>
        </p:nvSpPr>
        <p:spPr>
          <a:xfrm>
            <a:off x="6055573" y="2138815"/>
            <a:ext cx="2434422" cy="2225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defTabSz="868680">
              <a:spcBef>
                <a:spcPts val="900"/>
              </a:spcBef>
              <a:defRPr sz="1500" b="1">
                <a:solidFill>
                  <a:schemeClr val="accent4">
                    <a:lumOff val="25000"/>
                  </a:schemeClr>
                </a:solidFill>
                <a:latin typeface="微软雅黑"/>
                <a:ea typeface="微软雅黑"/>
                <a:cs typeface="微软雅黑"/>
                <a:sym typeface="微软雅黑"/>
              </a:defRPr>
            </a:lvl1pPr>
          </a:lstStyle>
          <a:p>
            <a:r>
              <a:t>注意事项：映射中的穿透端口为您在本穿透服务器上使用的端口，本地端口为自己设备的对应服务管理端口。仅提供TCP协议穿透。建议添加自动修复穿透脚本，防止到云穿透VPN出现异常时无法进行穿透管理。</a:t>
            </a:r>
          </a:p>
        </p:txBody>
      </p:sp>
      <p:grpSp>
        <p:nvGrpSpPr>
          <p:cNvPr id="340" name="组合 6"/>
          <p:cNvGrpSpPr/>
          <p:nvPr/>
        </p:nvGrpSpPr>
        <p:grpSpPr>
          <a:xfrm>
            <a:off x="718184" y="250546"/>
            <a:ext cx="668301" cy="560984"/>
            <a:chOff x="0" y="0"/>
            <a:chExt cx="668299" cy="560983"/>
          </a:xfrm>
        </p:grpSpPr>
        <p:sp>
          <p:nvSpPr>
            <p:cNvPr id="337"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38"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339"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03</a:t>
              </a:r>
            </a:p>
          </p:txBody>
        </p:sp>
      </p:grpSp>
      <p:sp>
        <p:nvSpPr>
          <p:cNvPr id="341"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342" name="文本框 11"/>
          <p:cNvSpPr txBox="1"/>
          <p:nvPr/>
        </p:nvSpPr>
        <p:spPr>
          <a:xfrm>
            <a:off x="1485264" y="388620"/>
            <a:ext cx="5315587"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2000">
                <a:solidFill>
                  <a:srgbClr val="FFFFFF"/>
                </a:solidFill>
                <a:latin typeface="微软雅黑"/>
                <a:ea typeface="微软雅黑"/>
                <a:cs typeface="微软雅黑"/>
                <a:sym typeface="微软雅黑"/>
              </a:defRPr>
            </a:pPr>
            <a:r>
              <a:t>云穿透接口的注册、开通、测试、注意事项</a:t>
            </a:r>
          </a:p>
        </p:txBody>
      </p:sp>
      <p:grpSp>
        <p:nvGrpSpPr>
          <p:cNvPr id="345" name="组合 9"/>
          <p:cNvGrpSpPr/>
          <p:nvPr/>
        </p:nvGrpSpPr>
        <p:grpSpPr>
          <a:xfrm>
            <a:off x="1964054" y="1300480"/>
            <a:ext cx="720091" cy="720091"/>
            <a:chOff x="0" y="0"/>
            <a:chExt cx="720090" cy="720090"/>
          </a:xfrm>
        </p:grpSpPr>
        <p:sp>
          <p:nvSpPr>
            <p:cNvPr id="343" name="Oval 165"/>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4" name="互联网"/>
            <p:cNvSpPr/>
            <p:nvPr/>
          </p:nvSpPr>
          <p:spPr>
            <a:xfrm>
              <a:off x="111124" y="171450"/>
              <a:ext cx="498477" cy="379730"/>
            </a:xfrm>
            <a:custGeom>
              <a:avLst/>
              <a:gdLst/>
              <a:ahLst/>
              <a:cxnLst>
                <a:cxn ang="0">
                  <a:pos x="wd2" y="hd2"/>
                </a:cxn>
                <a:cxn ang="5400000">
                  <a:pos x="wd2" y="hd2"/>
                </a:cxn>
                <a:cxn ang="10800000">
                  <a:pos x="wd2" y="hd2"/>
                </a:cxn>
                <a:cxn ang="16200000">
                  <a:pos x="wd2" y="hd2"/>
                </a:cxn>
              </a:cxnLst>
              <a:rect l="0" t="0" r="r" b="b"/>
              <a:pathLst>
                <a:path w="21600" h="21600" extrusionOk="0">
                  <a:moveTo>
                    <a:pt x="9898" y="21337"/>
                  </a:moveTo>
                  <a:lnTo>
                    <a:pt x="21146" y="21337"/>
                  </a:lnTo>
                  <a:lnTo>
                    <a:pt x="21182" y="21345"/>
                  </a:lnTo>
                  <a:lnTo>
                    <a:pt x="21211" y="21353"/>
                  </a:lnTo>
                  <a:lnTo>
                    <a:pt x="21240" y="21366"/>
                  </a:lnTo>
                  <a:lnTo>
                    <a:pt x="21265" y="21382"/>
                  </a:lnTo>
                  <a:lnTo>
                    <a:pt x="21279" y="21399"/>
                  </a:lnTo>
                  <a:lnTo>
                    <a:pt x="21290" y="21419"/>
                  </a:lnTo>
                  <a:lnTo>
                    <a:pt x="21294" y="21440"/>
                  </a:lnTo>
                  <a:lnTo>
                    <a:pt x="21294" y="21489"/>
                  </a:lnTo>
                  <a:lnTo>
                    <a:pt x="21290" y="21510"/>
                  </a:lnTo>
                  <a:lnTo>
                    <a:pt x="21279" y="21534"/>
                  </a:lnTo>
                  <a:lnTo>
                    <a:pt x="21265" y="21551"/>
                  </a:lnTo>
                  <a:lnTo>
                    <a:pt x="21240" y="21567"/>
                  </a:lnTo>
                  <a:lnTo>
                    <a:pt x="21211" y="21579"/>
                  </a:lnTo>
                  <a:lnTo>
                    <a:pt x="21182" y="21592"/>
                  </a:lnTo>
                  <a:lnTo>
                    <a:pt x="21146" y="21596"/>
                  </a:lnTo>
                  <a:lnTo>
                    <a:pt x="21106" y="21600"/>
                  </a:lnTo>
                  <a:lnTo>
                    <a:pt x="9937" y="21600"/>
                  </a:lnTo>
                  <a:lnTo>
                    <a:pt x="9898" y="21596"/>
                  </a:lnTo>
                  <a:lnTo>
                    <a:pt x="9861" y="21592"/>
                  </a:lnTo>
                  <a:lnTo>
                    <a:pt x="9829" y="21579"/>
                  </a:lnTo>
                  <a:lnTo>
                    <a:pt x="9800" y="21567"/>
                  </a:lnTo>
                  <a:lnTo>
                    <a:pt x="9779" y="21551"/>
                  </a:lnTo>
                  <a:lnTo>
                    <a:pt x="9761" y="21534"/>
                  </a:lnTo>
                  <a:lnTo>
                    <a:pt x="9750" y="21510"/>
                  </a:lnTo>
                  <a:lnTo>
                    <a:pt x="9746" y="21489"/>
                  </a:lnTo>
                  <a:lnTo>
                    <a:pt x="9746" y="21440"/>
                  </a:lnTo>
                  <a:lnTo>
                    <a:pt x="9750" y="21419"/>
                  </a:lnTo>
                  <a:lnTo>
                    <a:pt x="9761" y="21399"/>
                  </a:lnTo>
                  <a:lnTo>
                    <a:pt x="9779" y="21382"/>
                  </a:lnTo>
                  <a:lnTo>
                    <a:pt x="9800" y="21366"/>
                  </a:lnTo>
                  <a:lnTo>
                    <a:pt x="9829" y="21353"/>
                  </a:lnTo>
                  <a:lnTo>
                    <a:pt x="9861" y="21345"/>
                  </a:lnTo>
                  <a:lnTo>
                    <a:pt x="9898" y="21337"/>
                  </a:lnTo>
                  <a:close/>
                  <a:moveTo>
                    <a:pt x="14251" y="19557"/>
                  </a:moveTo>
                  <a:lnTo>
                    <a:pt x="14215" y="19566"/>
                  </a:lnTo>
                  <a:lnTo>
                    <a:pt x="14183" y="19579"/>
                  </a:lnTo>
                  <a:lnTo>
                    <a:pt x="14154" y="19605"/>
                  </a:lnTo>
                  <a:lnTo>
                    <a:pt x="14133" y="19627"/>
                  </a:lnTo>
                  <a:lnTo>
                    <a:pt x="14115" y="19653"/>
                  </a:lnTo>
                  <a:lnTo>
                    <a:pt x="14100" y="19680"/>
                  </a:lnTo>
                  <a:lnTo>
                    <a:pt x="14097" y="19711"/>
                  </a:lnTo>
                  <a:lnTo>
                    <a:pt x="14017" y="21034"/>
                  </a:lnTo>
                  <a:lnTo>
                    <a:pt x="14017" y="21069"/>
                  </a:lnTo>
                  <a:lnTo>
                    <a:pt x="14028" y="21095"/>
                  </a:lnTo>
                  <a:lnTo>
                    <a:pt x="14046" y="21122"/>
                  </a:lnTo>
                  <a:lnTo>
                    <a:pt x="14068" y="21144"/>
                  </a:lnTo>
                  <a:lnTo>
                    <a:pt x="14097" y="21166"/>
                  </a:lnTo>
                  <a:lnTo>
                    <a:pt x="14129" y="21179"/>
                  </a:lnTo>
                  <a:lnTo>
                    <a:pt x="14161" y="21188"/>
                  </a:lnTo>
                  <a:lnTo>
                    <a:pt x="14201" y="21192"/>
                  </a:lnTo>
                  <a:lnTo>
                    <a:pt x="16889" y="21214"/>
                  </a:lnTo>
                  <a:lnTo>
                    <a:pt x="16929" y="21214"/>
                  </a:lnTo>
                  <a:lnTo>
                    <a:pt x="16961" y="21205"/>
                  </a:lnTo>
                  <a:lnTo>
                    <a:pt x="16997" y="21188"/>
                  </a:lnTo>
                  <a:lnTo>
                    <a:pt x="17022" y="21170"/>
                  </a:lnTo>
                  <a:lnTo>
                    <a:pt x="17048" y="21148"/>
                  </a:lnTo>
                  <a:lnTo>
                    <a:pt x="17062" y="21122"/>
                  </a:lnTo>
                  <a:lnTo>
                    <a:pt x="17073" y="21091"/>
                  </a:lnTo>
                  <a:lnTo>
                    <a:pt x="17076" y="21060"/>
                  </a:lnTo>
                  <a:lnTo>
                    <a:pt x="17019" y="19728"/>
                  </a:lnTo>
                  <a:lnTo>
                    <a:pt x="17015" y="19697"/>
                  </a:lnTo>
                  <a:lnTo>
                    <a:pt x="17001" y="19671"/>
                  </a:lnTo>
                  <a:lnTo>
                    <a:pt x="16979" y="19645"/>
                  </a:lnTo>
                  <a:lnTo>
                    <a:pt x="16958" y="19623"/>
                  </a:lnTo>
                  <a:lnTo>
                    <a:pt x="16929" y="19601"/>
                  </a:lnTo>
                  <a:lnTo>
                    <a:pt x="16900" y="19583"/>
                  </a:lnTo>
                  <a:lnTo>
                    <a:pt x="16868" y="19574"/>
                  </a:lnTo>
                  <a:lnTo>
                    <a:pt x="16832" y="19570"/>
                  </a:lnTo>
                  <a:lnTo>
                    <a:pt x="14287" y="19557"/>
                  </a:lnTo>
                  <a:lnTo>
                    <a:pt x="14251" y="19557"/>
                  </a:lnTo>
                  <a:close/>
                  <a:moveTo>
                    <a:pt x="19290" y="19034"/>
                  </a:moveTo>
                  <a:lnTo>
                    <a:pt x="19336" y="19412"/>
                  </a:lnTo>
                  <a:lnTo>
                    <a:pt x="19869" y="19416"/>
                  </a:lnTo>
                  <a:lnTo>
                    <a:pt x="19819" y="19038"/>
                  </a:lnTo>
                  <a:lnTo>
                    <a:pt x="19290" y="19034"/>
                  </a:lnTo>
                  <a:close/>
                  <a:moveTo>
                    <a:pt x="18566" y="19034"/>
                  </a:moveTo>
                  <a:lnTo>
                    <a:pt x="18602" y="19407"/>
                  </a:lnTo>
                  <a:lnTo>
                    <a:pt x="19135" y="19412"/>
                  </a:lnTo>
                  <a:lnTo>
                    <a:pt x="19092" y="19034"/>
                  </a:lnTo>
                  <a:lnTo>
                    <a:pt x="18566" y="19034"/>
                  </a:lnTo>
                  <a:close/>
                  <a:moveTo>
                    <a:pt x="17839" y="19029"/>
                  </a:moveTo>
                  <a:lnTo>
                    <a:pt x="17865" y="19403"/>
                  </a:lnTo>
                  <a:lnTo>
                    <a:pt x="18401" y="19407"/>
                  </a:lnTo>
                  <a:lnTo>
                    <a:pt x="18368" y="19029"/>
                  </a:lnTo>
                  <a:lnTo>
                    <a:pt x="17839" y="19029"/>
                  </a:lnTo>
                  <a:close/>
                  <a:moveTo>
                    <a:pt x="17112" y="19025"/>
                  </a:moveTo>
                  <a:lnTo>
                    <a:pt x="17130" y="19398"/>
                  </a:lnTo>
                  <a:lnTo>
                    <a:pt x="17667" y="19403"/>
                  </a:lnTo>
                  <a:lnTo>
                    <a:pt x="17641" y="19025"/>
                  </a:lnTo>
                  <a:lnTo>
                    <a:pt x="17112" y="19025"/>
                  </a:lnTo>
                  <a:close/>
                  <a:moveTo>
                    <a:pt x="16385" y="19020"/>
                  </a:moveTo>
                  <a:lnTo>
                    <a:pt x="16396" y="19394"/>
                  </a:lnTo>
                  <a:lnTo>
                    <a:pt x="16929" y="19394"/>
                  </a:lnTo>
                  <a:lnTo>
                    <a:pt x="16914" y="19025"/>
                  </a:lnTo>
                  <a:lnTo>
                    <a:pt x="16385" y="19020"/>
                  </a:lnTo>
                  <a:close/>
                  <a:moveTo>
                    <a:pt x="15662" y="19016"/>
                  </a:moveTo>
                  <a:lnTo>
                    <a:pt x="15659" y="19390"/>
                  </a:lnTo>
                  <a:lnTo>
                    <a:pt x="16191" y="19394"/>
                  </a:lnTo>
                  <a:lnTo>
                    <a:pt x="16188" y="19020"/>
                  </a:lnTo>
                  <a:lnTo>
                    <a:pt x="15662" y="19016"/>
                  </a:lnTo>
                  <a:close/>
                  <a:moveTo>
                    <a:pt x="14935" y="19012"/>
                  </a:moveTo>
                  <a:lnTo>
                    <a:pt x="14924" y="19385"/>
                  </a:lnTo>
                  <a:lnTo>
                    <a:pt x="15461" y="19385"/>
                  </a:lnTo>
                  <a:lnTo>
                    <a:pt x="15464" y="19016"/>
                  </a:lnTo>
                  <a:lnTo>
                    <a:pt x="14935" y="19012"/>
                  </a:lnTo>
                  <a:close/>
                  <a:moveTo>
                    <a:pt x="14208" y="19007"/>
                  </a:moveTo>
                  <a:lnTo>
                    <a:pt x="14187" y="19381"/>
                  </a:lnTo>
                  <a:lnTo>
                    <a:pt x="14723" y="19381"/>
                  </a:lnTo>
                  <a:lnTo>
                    <a:pt x="14737" y="19012"/>
                  </a:lnTo>
                  <a:lnTo>
                    <a:pt x="14208" y="19007"/>
                  </a:lnTo>
                  <a:close/>
                  <a:moveTo>
                    <a:pt x="13485" y="19003"/>
                  </a:moveTo>
                  <a:lnTo>
                    <a:pt x="13456" y="19377"/>
                  </a:lnTo>
                  <a:lnTo>
                    <a:pt x="13989" y="19377"/>
                  </a:lnTo>
                  <a:lnTo>
                    <a:pt x="14010" y="19007"/>
                  </a:lnTo>
                  <a:lnTo>
                    <a:pt x="13485" y="19003"/>
                  </a:lnTo>
                  <a:close/>
                  <a:moveTo>
                    <a:pt x="12758" y="18998"/>
                  </a:moveTo>
                  <a:lnTo>
                    <a:pt x="12718" y="19372"/>
                  </a:lnTo>
                  <a:lnTo>
                    <a:pt x="13251" y="19372"/>
                  </a:lnTo>
                  <a:lnTo>
                    <a:pt x="13287" y="19003"/>
                  </a:lnTo>
                  <a:lnTo>
                    <a:pt x="12758" y="18998"/>
                  </a:lnTo>
                  <a:close/>
                  <a:moveTo>
                    <a:pt x="12031" y="18994"/>
                  </a:moveTo>
                  <a:lnTo>
                    <a:pt x="11984" y="19368"/>
                  </a:lnTo>
                  <a:lnTo>
                    <a:pt x="12517" y="19368"/>
                  </a:lnTo>
                  <a:lnTo>
                    <a:pt x="12560" y="18998"/>
                  </a:lnTo>
                  <a:lnTo>
                    <a:pt x="12031" y="18994"/>
                  </a:lnTo>
                  <a:close/>
                  <a:moveTo>
                    <a:pt x="11308" y="18990"/>
                  </a:moveTo>
                  <a:lnTo>
                    <a:pt x="11246" y="19363"/>
                  </a:lnTo>
                  <a:lnTo>
                    <a:pt x="11783" y="19363"/>
                  </a:lnTo>
                  <a:lnTo>
                    <a:pt x="11833" y="18994"/>
                  </a:lnTo>
                  <a:lnTo>
                    <a:pt x="11308" y="18990"/>
                  </a:lnTo>
                  <a:close/>
                  <a:moveTo>
                    <a:pt x="4472" y="18521"/>
                  </a:moveTo>
                  <a:lnTo>
                    <a:pt x="4134" y="18622"/>
                  </a:lnTo>
                  <a:lnTo>
                    <a:pt x="4026" y="18666"/>
                  </a:lnTo>
                  <a:lnTo>
                    <a:pt x="4173" y="18784"/>
                  </a:lnTo>
                  <a:lnTo>
                    <a:pt x="4321" y="18907"/>
                  </a:lnTo>
                  <a:lnTo>
                    <a:pt x="4468" y="19021"/>
                  </a:lnTo>
                  <a:lnTo>
                    <a:pt x="4620" y="19140"/>
                  </a:lnTo>
                  <a:lnTo>
                    <a:pt x="4771" y="19245"/>
                  </a:lnTo>
                  <a:lnTo>
                    <a:pt x="4929" y="19346"/>
                  </a:lnTo>
                  <a:lnTo>
                    <a:pt x="5088" y="19451"/>
                  </a:lnTo>
                  <a:lnTo>
                    <a:pt x="5246" y="19547"/>
                  </a:lnTo>
                  <a:lnTo>
                    <a:pt x="5142" y="19429"/>
                  </a:lnTo>
                  <a:lnTo>
                    <a:pt x="5045" y="19306"/>
                  </a:lnTo>
                  <a:lnTo>
                    <a:pt x="4944" y="19188"/>
                  </a:lnTo>
                  <a:lnTo>
                    <a:pt x="4846" y="19056"/>
                  </a:lnTo>
                  <a:lnTo>
                    <a:pt x="4749" y="18929"/>
                  </a:lnTo>
                  <a:lnTo>
                    <a:pt x="4656" y="18793"/>
                  </a:lnTo>
                  <a:lnTo>
                    <a:pt x="4562" y="18662"/>
                  </a:lnTo>
                  <a:lnTo>
                    <a:pt x="4472" y="18521"/>
                  </a:lnTo>
                  <a:close/>
                  <a:moveTo>
                    <a:pt x="19225" y="18515"/>
                  </a:moveTo>
                  <a:lnTo>
                    <a:pt x="19272" y="18889"/>
                  </a:lnTo>
                  <a:lnTo>
                    <a:pt x="19797" y="18893"/>
                  </a:lnTo>
                  <a:lnTo>
                    <a:pt x="19743" y="18519"/>
                  </a:lnTo>
                  <a:lnTo>
                    <a:pt x="19225" y="18515"/>
                  </a:lnTo>
                  <a:close/>
                  <a:moveTo>
                    <a:pt x="18512" y="18511"/>
                  </a:moveTo>
                  <a:lnTo>
                    <a:pt x="18552" y="18884"/>
                  </a:lnTo>
                  <a:lnTo>
                    <a:pt x="19074" y="18889"/>
                  </a:lnTo>
                  <a:lnTo>
                    <a:pt x="19031" y="18515"/>
                  </a:lnTo>
                  <a:lnTo>
                    <a:pt x="18512" y="18511"/>
                  </a:lnTo>
                  <a:close/>
                  <a:moveTo>
                    <a:pt x="17800" y="18506"/>
                  </a:moveTo>
                  <a:lnTo>
                    <a:pt x="17829" y="18880"/>
                  </a:lnTo>
                  <a:lnTo>
                    <a:pt x="18350" y="18884"/>
                  </a:lnTo>
                  <a:lnTo>
                    <a:pt x="18318" y="18511"/>
                  </a:lnTo>
                  <a:lnTo>
                    <a:pt x="17800" y="18506"/>
                  </a:lnTo>
                  <a:close/>
                  <a:moveTo>
                    <a:pt x="17087" y="18506"/>
                  </a:moveTo>
                  <a:lnTo>
                    <a:pt x="17105" y="18880"/>
                  </a:lnTo>
                  <a:lnTo>
                    <a:pt x="17631" y="18880"/>
                  </a:lnTo>
                  <a:lnTo>
                    <a:pt x="17605" y="18506"/>
                  </a:lnTo>
                  <a:lnTo>
                    <a:pt x="17087" y="18506"/>
                  </a:lnTo>
                  <a:close/>
                  <a:moveTo>
                    <a:pt x="16375" y="18502"/>
                  </a:moveTo>
                  <a:lnTo>
                    <a:pt x="16382" y="18871"/>
                  </a:lnTo>
                  <a:lnTo>
                    <a:pt x="16907" y="18871"/>
                  </a:lnTo>
                  <a:lnTo>
                    <a:pt x="16893" y="18502"/>
                  </a:lnTo>
                  <a:lnTo>
                    <a:pt x="16375" y="18502"/>
                  </a:lnTo>
                  <a:close/>
                  <a:moveTo>
                    <a:pt x="15662" y="18497"/>
                  </a:moveTo>
                  <a:lnTo>
                    <a:pt x="15662" y="18867"/>
                  </a:lnTo>
                  <a:lnTo>
                    <a:pt x="16184" y="18867"/>
                  </a:lnTo>
                  <a:lnTo>
                    <a:pt x="16180" y="18502"/>
                  </a:lnTo>
                  <a:lnTo>
                    <a:pt x="15662" y="18497"/>
                  </a:lnTo>
                  <a:close/>
                  <a:moveTo>
                    <a:pt x="14950" y="18493"/>
                  </a:moveTo>
                  <a:lnTo>
                    <a:pt x="14939" y="18862"/>
                  </a:lnTo>
                  <a:lnTo>
                    <a:pt x="15464" y="18862"/>
                  </a:lnTo>
                  <a:lnTo>
                    <a:pt x="15468" y="18497"/>
                  </a:lnTo>
                  <a:lnTo>
                    <a:pt x="14950" y="18493"/>
                  </a:lnTo>
                  <a:close/>
                  <a:moveTo>
                    <a:pt x="14241" y="18489"/>
                  </a:moveTo>
                  <a:lnTo>
                    <a:pt x="14215" y="18858"/>
                  </a:lnTo>
                  <a:lnTo>
                    <a:pt x="14741" y="18862"/>
                  </a:lnTo>
                  <a:lnTo>
                    <a:pt x="14755" y="18493"/>
                  </a:lnTo>
                  <a:lnTo>
                    <a:pt x="14241" y="18489"/>
                  </a:lnTo>
                  <a:close/>
                  <a:moveTo>
                    <a:pt x="13528" y="18489"/>
                  </a:moveTo>
                  <a:lnTo>
                    <a:pt x="13496" y="18853"/>
                  </a:lnTo>
                  <a:lnTo>
                    <a:pt x="14017" y="18858"/>
                  </a:lnTo>
                  <a:lnTo>
                    <a:pt x="14046" y="18489"/>
                  </a:lnTo>
                  <a:lnTo>
                    <a:pt x="13528" y="18489"/>
                  </a:lnTo>
                  <a:close/>
                  <a:moveTo>
                    <a:pt x="12812" y="18484"/>
                  </a:moveTo>
                  <a:lnTo>
                    <a:pt x="12772" y="18849"/>
                  </a:lnTo>
                  <a:lnTo>
                    <a:pt x="13301" y="18853"/>
                  </a:lnTo>
                  <a:lnTo>
                    <a:pt x="13330" y="18484"/>
                  </a:lnTo>
                  <a:lnTo>
                    <a:pt x="12812" y="18484"/>
                  </a:lnTo>
                  <a:close/>
                  <a:moveTo>
                    <a:pt x="12103" y="18480"/>
                  </a:moveTo>
                  <a:lnTo>
                    <a:pt x="12049" y="18845"/>
                  </a:lnTo>
                  <a:lnTo>
                    <a:pt x="12578" y="18849"/>
                  </a:lnTo>
                  <a:lnTo>
                    <a:pt x="12618" y="18484"/>
                  </a:lnTo>
                  <a:lnTo>
                    <a:pt x="12103" y="18480"/>
                  </a:lnTo>
                  <a:close/>
                  <a:moveTo>
                    <a:pt x="11387" y="18475"/>
                  </a:moveTo>
                  <a:lnTo>
                    <a:pt x="11329" y="18840"/>
                  </a:lnTo>
                  <a:lnTo>
                    <a:pt x="11855" y="18845"/>
                  </a:lnTo>
                  <a:lnTo>
                    <a:pt x="11909" y="18480"/>
                  </a:lnTo>
                  <a:lnTo>
                    <a:pt x="11387" y="18475"/>
                  </a:lnTo>
                  <a:close/>
                  <a:moveTo>
                    <a:pt x="6114" y="18157"/>
                  </a:moveTo>
                  <a:lnTo>
                    <a:pt x="5883" y="18197"/>
                  </a:lnTo>
                  <a:lnTo>
                    <a:pt x="5657" y="18236"/>
                  </a:lnTo>
                  <a:lnTo>
                    <a:pt x="5430" y="18280"/>
                  </a:lnTo>
                  <a:lnTo>
                    <a:pt x="5207" y="18328"/>
                  </a:lnTo>
                  <a:lnTo>
                    <a:pt x="5307" y="18464"/>
                  </a:lnTo>
                  <a:lnTo>
                    <a:pt x="5405" y="18596"/>
                  </a:lnTo>
                  <a:lnTo>
                    <a:pt x="5505" y="18723"/>
                  </a:lnTo>
                  <a:lnTo>
                    <a:pt x="5610" y="18846"/>
                  </a:lnTo>
                  <a:lnTo>
                    <a:pt x="5711" y="18964"/>
                  </a:lnTo>
                  <a:lnTo>
                    <a:pt x="5819" y="19078"/>
                  </a:lnTo>
                  <a:lnTo>
                    <a:pt x="5923" y="19192"/>
                  </a:lnTo>
                  <a:lnTo>
                    <a:pt x="6035" y="19297"/>
                  </a:lnTo>
                  <a:lnTo>
                    <a:pt x="6139" y="19403"/>
                  </a:lnTo>
                  <a:lnTo>
                    <a:pt x="6254" y="19499"/>
                  </a:lnTo>
                  <a:lnTo>
                    <a:pt x="6362" y="19591"/>
                  </a:lnTo>
                  <a:lnTo>
                    <a:pt x="6478" y="19683"/>
                  </a:lnTo>
                  <a:lnTo>
                    <a:pt x="6593" y="19767"/>
                  </a:lnTo>
                  <a:lnTo>
                    <a:pt x="6708" y="19854"/>
                  </a:lnTo>
                  <a:lnTo>
                    <a:pt x="6827" y="19929"/>
                  </a:lnTo>
                  <a:lnTo>
                    <a:pt x="6942" y="19999"/>
                  </a:lnTo>
                  <a:lnTo>
                    <a:pt x="6827" y="19806"/>
                  </a:lnTo>
                  <a:lnTo>
                    <a:pt x="6715" y="19604"/>
                  </a:lnTo>
                  <a:lnTo>
                    <a:pt x="6607" y="19385"/>
                  </a:lnTo>
                  <a:lnTo>
                    <a:pt x="6503" y="19162"/>
                  </a:lnTo>
                  <a:lnTo>
                    <a:pt x="6402" y="18925"/>
                  </a:lnTo>
                  <a:lnTo>
                    <a:pt x="6301" y="18679"/>
                  </a:lnTo>
                  <a:lnTo>
                    <a:pt x="6208" y="18420"/>
                  </a:lnTo>
                  <a:lnTo>
                    <a:pt x="6114" y="18157"/>
                  </a:lnTo>
                  <a:close/>
                  <a:moveTo>
                    <a:pt x="19160" y="17992"/>
                  </a:moveTo>
                  <a:lnTo>
                    <a:pt x="19207" y="18361"/>
                  </a:lnTo>
                  <a:lnTo>
                    <a:pt x="19718" y="18366"/>
                  </a:lnTo>
                  <a:lnTo>
                    <a:pt x="19667" y="17996"/>
                  </a:lnTo>
                  <a:lnTo>
                    <a:pt x="19160" y="17992"/>
                  </a:lnTo>
                  <a:close/>
                  <a:moveTo>
                    <a:pt x="18462" y="17987"/>
                  </a:moveTo>
                  <a:lnTo>
                    <a:pt x="18498" y="18361"/>
                  </a:lnTo>
                  <a:lnTo>
                    <a:pt x="19013" y="18361"/>
                  </a:lnTo>
                  <a:lnTo>
                    <a:pt x="18969" y="17992"/>
                  </a:lnTo>
                  <a:lnTo>
                    <a:pt x="18462" y="17987"/>
                  </a:lnTo>
                  <a:close/>
                  <a:moveTo>
                    <a:pt x="17760" y="17987"/>
                  </a:moveTo>
                  <a:lnTo>
                    <a:pt x="17789" y="18357"/>
                  </a:lnTo>
                  <a:lnTo>
                    <a:pt x="18304" y="18361"/>
                  </a:lnTo>
                  <a:lnTo>
                    <a:pt x="18271" y="17987"/>
                  </a:lnTo>
                  <a:lnTo>
                    <a:pt x="17760" y="17987"/>
                  </a:lnTo>
                  <a:close/>
                  <a:moveTo>
                    <a:pt x="17062" y="17983"/>
                  </a:moveTo>
                  <a:lnTo>
                    <a:pt x="17080" y="18352"/>
                  </a:lnTo>
                  <a:lnTo>
                    <a:pt x="17598" y="18357"/>
                  </a:lnTo>
                  <a:lnTo>
                    <a:pt x="17573" y="17987"/>
                  </a:lnTo>
                  <a:lnTo>
                    <a:pt x="17062" y="17983"/>
                  </a:lnTo>
                  <a:close/>
                  <a:moveTo>
                    <a:pt x="16364" y="17983"/>
                  </a:moveTo>
                  <a:lnTo>
                    <a:pt x="16371" y="18348"/>
                  </a:lnTo>
                  <a:lnTo>
                    <a:pt x="16886" y="18352"/>
                  </a:lnTo>
                  <a:lnTo>
                    <a:pt x="16871" y="17983"/>
                  </a:lnTo>
                  <a:lnTo>
                    <a:pt x="16364" y="17983"/>
                  </a:lnTo>
                  <a:close/>
                  <a:moveTo>
                    <a:pt x="15666" y="17979"/>
                  </a:moveTo>
                  <a:lnTo>
                    <a:pt x="15666" y="18348"/>
                  </a:lnTo>
                  <a:lnTo>
                    <a:pt x="16177" y="18348"/>
                  </a:lnTo>
                  <a:lnTo>
                    <a:pt x="16173" y="17979"/>
                  </a:lnTo>
                  <a:lnTo>
                    <a:pt x="15666" y="17979"/>
                  </a:lnTo>
                  <a:close/>
                  <a:moveTo>
                    <a:pt x="14964" y="17974"/>
                  </a:moveTo>
                  <a:lnTo>
                    <a:pt x="14953" y="18344"/>
                  </a:lnTo>
                  <a:lnTo>
                    <a:pt x="15471" y="18348"/>
                  </a:lnTo>
                  <a:lnTo>
                    <a:pt x="15475" y="17979"/>
                  </a:lnTo>
                  <a:lnTo>
                    <a:pt x="14964" y="17974"/>
                  </a:lnTo>
                  <a:close/>
                  <a:moveTo>
                    <a:pt x="14269" y="17974"/>
                  </a:moveTo>
                  <a:lnTo>
                    <a:pt x="14248" y="18339"/>
                  </a:lnTo>
                  <a:lnTo>
                    <a:pt x="14762" y="18344"/>
                  </a:lnTo>
                  <a:lnTo>
                    <a:pt x="14773" y="17974"/>
                  </a:lnTo>
                  <a:lnTo>
                    <a:pt x="14269" y="17974"/>
                  </a:lnTo>
                  <a:close/>
                  <a:moveTo>
                    <a:pt x="13568" y="17970"/>
                  </a:moveTo>
                  <a:lnTo>
                    <a:pt x="13539" y="18335"/>
                  </a:lnTo>
                  <a:lnTo>
                    <a:pt x="14053" y="18339"/>
                  </a:lnTo>
                  <a:lnTo>
                    <a:pt x="14079" y="17970"/>
                  </a:lnTo>
                  <a:lnTo>
                    <a:pt x="13568" y="17970"/>
                  </a:lnTo>
                  <a:close/>
                  <a:moveTo>
                    <a:pt x="12870" y="17965"/>
                  </a:moveTo>
                  <a:lnTo>
                    <a:pt x="12826" y="18335"/>
                  </a:lnTo>
                  <a:lnTo>
                    <a:pt x="13345" y="18335"/>
                  </a:lnTo>
                  <a:lnTo>
                    <a:pt x="13377" y="17970"/>
                  </a:lnTo>
                  <a:lnTo>
                    <a:pt x="12870" y="17965"/>
                  </a:lnTo>
                  <a:close/>
                  <a:moveTo>
                    <a:pt x="12171" y="17965"/>
                  </a:moveTo>
                  <a:lnTo>
                    <a:pt x="12121" y="18330"/>
                  </a:lnTo>
                  <a:lnTo>
                    <a:pt x="12636" y="18330"/>
                  </a:lnTo>
                  <a:lnTo>
                    <a:pt x="12679" y="17965"/>
                  </a:lnTo>
                  <a:lnTo>
                    <a:pt x="12171" y="17965"/>
                  </a:lnTo>
                  <a:close/>
                  <a:moveTo>
                    <a:pt x="11470" y="17961"/>
                  </a:moveTo>
                  <a:lnTo>
                    <a:pt x="11412" y="18326"/>
                  </a:lnTo>
                  <a:lnTo>
                    <a:pt x="11927" y="18330"/>
                  </a:lnTo>
                  <a:lnTo>
                    <a:pt x="11981" y="17965"/>
                  </a:lnTo>
                  <a:lnTo>
                    <a:pt x="11470" y="17961"/>
                  </a:lnTo>
                  <a:close/>
                  <a:moveTo>
                    <a:pt x="8426" y="17951"/>
                  </a:moveTo>
                  <a:lnTo>
                    <a:pt x="8011" y="17964"/>
                  </a:lnTo>
                  <a:lnTo>
                    <a:pt x="7605" y="17986"/>
                  </a:lnTo>
                  <a:lnTo>
                    <a:pt x="7201" y="18017"/>
                  </a:lnTo>
                  <a:lnTo>
                    <a:pt x="6809" y="18056"/>
                  </a:lnTo>
                  <a:lnTo>
                    <a:pt x="6910" y="18333"/>
                  </a:lnTo>
                  <a:lnTo>
                    <a:pt x="7014" y="18600"/>
                  </a:lnTo>
                  <a:lnTo>
                    <a:pt x="7122" y="18846"/>
                  </a:lnTo>
                  <a:lnTo>
                    <a:pt x="7180" y="18969"/>
                  </a:lnTo>
                  <a:lnTo>
                    <a:pt x="7237" y="19078"/>
                  </a:lnTo>
                  <a:lnTo>
                    <a:pt x="7291" y="19192"/>
                  </a:lnTo>
                  <a:lnTo>
                    <a:pt x="7407" y="19403"/>
                  </a:lnTo>
                  <a:lnTo>
                    <a:pt x="7464" y="19495"/>
                  </a:lnTo>
                  <a:lnTo>
                    <a:pt x="7522" y="19587"/>
                  </a:lnTo>
                  <a:lnTo>
                    <a:pt x="7583" y="19679"/>
                  </a:lnTo>
                  <a:lnTo>
                    <a:pt x="7644" y="19762"/>
                  </a:lnTo>
                  <a:lnTo>
                    <a:pt x="7702" y="19846"/>
                  </a:lnTo>
                  <a:lnTo>
                    <a:pt x="7795" y="19955"/>
                  </a:lnTo>
                  <a:lnTo>
                    <a:pt x="7885" y="20056"/>
                  </a:lnTo>
                  <a:lnTo>
                    <a:pt x="7979" y="20153"/>
                  </a:lnTo>
                  <a:lnTo>
                    <a:pt x="8069" y="20232"/>
                  </a:lnTo>
                  <a:lnTo>
                    <a:pt x="8159" y="20302"/>
                  </a:lnTo>
                  <a:lnTo>
                    <a:pt x="8249" y="20363"/>
                  </a:lnTo>
                  <a:lnTo>
                    <a:pt x="8336" y="20416"/>
                  </a:lnTo>
                  <a:lnTo>
                    <a:pt x="8426" y="20455"/>
                  </a:lnTo>
                  <a:lnTo>
                    <a:pt x="8426" y="17951"/>
                  </a:lnTo>
                  <a:close/>
                  <a:moveTo>
                    <a:pt x="19095" y="17473"/>
                  </a:moveTo>
                  <a:lnTo>
                    <a:pt x="19142" y="17842"/>
                  </a:lnTo>
                  <a:lnTo>
                    <a:pt x="19646" y="17842"/>
                  </a:lnTo>
                  <a:lnTo>
                    <a:pt x="19596" y="17473"/>
                  </a:lnTo>
                  <a:lnTo>
                    <a:pt x="19095" y="17473"/>
                  </a:lnTo>
                  <a:close/>
                  <a:moveTo>
                    <a:pt x="18412" y="17469"/>
                  </a:moveTo>
                  <a:lnTo>
                    <a:pt x="18448" y="17838"/>
                  </a:lnTo>
                  <a:lnTo>
                    <a:pt x="18955" y="17842"/>
                  </a:lnTo>
                  <a:lnTo>
                    <a:pt x="18908" y="17469"/>
                  </a:lnTo>
                  <a:lnTo>
                    <a:pt x="18412" y="17469"/>
                  </a:lnTo>
                  <a:close/>
                  <a:moveTo>
                    <a:pt x="17724" y="17469"/>
                  </a:moveTo>
                  <a:lnTo>
                    <a:pt x="17749" y="17838"/>
                  </a:lnTo>
                  <a:lnTo>
                    <a:pt x="18257" y="17838"/>
                  </a:lnTo>
                  <a:lnTo>
                    <a:pt x="18224" y="17469"/>
                  </a:lnTo>
                  <a:lnTo>
                    <a:pt x="17724" y="17469"/>
                  </a:lnTo>
                  <a:close/>
                  <a:moveTo>
                    <a:pt x="17040" y="17464"/>
                  </a:moveTo>
                  <a:lnTo>
                    <a:pt x="17055" y="17834"/>
                  </a:lnTo>
                  <a:lnTo>
                    <a:pt x="17559" y="17834"/>
                  </a:lnTo>
                  <a:lnTo>
                    <a:pt x="17537" y="17464"/>
                  </a:lnTo>
                  <a:lnTo>
                    <a:pt x="17040" y="17464"/>
                  </a:lnTo>
                  <a:close/>
                  <a:moveTo>
                    <a:pt x="16353" y="17460"/>
                  </a:moveTo>
                  <a:lnTo>
                    <a:pt x="16360" y="17829"/>
                  </a:lnTo>
                  <a:lnTo>
                    <a:pt x="16868" y="17834"/>
                  </a:lnTo>
                  <a:lnTo>
                    <a:pt x="16853" y="17464"/>
                  </a:lnTo>
                  <a:lnTo>
                    <a:pt x="16353" y="17460"/>
                  </a:lnTo>
                  <a:close/>
                  <a:moveTo>
                    <a:pt x="15669" y="17460"/>
                  </a:moveTo>
                  <a:lnTo>
                    <a:pt x="15666" y="17829"/>
                  </a:lnTo>
                  <a:lnTo>
                    <a:pt x="16170" y="17829"/>
                  </a:lnTo>
                  <a:lnTo>
                    <a:pt x="16166" y="17460"/>
                  </a:lnTo>
                  <a:lnTo>
                    <a:pt x="15669" y="17460"/>
                  </a:lnTo>
                  <a:close/>
                  <a:moveTo>
                    <a:pt x="14982" y="17456"/>
                  </a:moveTo>
                  <a:lnTo>
                    <a:pt x="14971" y="17825"/>
                  </a:lnTo>
                  <a:lnTo>
                    <a:pt x="15475" y="17829"/>
                  </a:lnTo>
                  <a:lnTo>
                    <a:pt x="15479" y="17460"/>
                  </a:lnTo>
                  <a:lnTo>
                    <a:pt x="14982" y="17456"/>
                  </a:lnTo>
                  <a:close/>
                  <a:moveTo>
                    <a:pt x="14295" y="17456"/>
                  </a:moveTo>
                  <a:lnTo>
                    <a:pt x="14277" y="17825"/>
                  </a:lnTo>
                  <a:lnTo>
                    <a:pt x="14780" y="17825"/>
                  </a:lnTo>
                  <a:lnTo>
                    <a:pt x="14791" y="17456"/>
                  </a:lnTo>
                  <a:lnTo>
                    <a:pt x="14295" y="17456"/>
                  </a:lnTo>
                  <a:close/>
                  <a:moveTo>
                    <a:pt x="13607" y="17451"/>
                  </a:moveTo>
                  <a:lnTo>
                    <a:pt x="13578" y="17820"/>
                  </a:lnTo>
                  <a:lnTo>
                    <a:pt x="14086" y="17825"/>
                  </a:lnTo>
                  <a:lnTo>
                    <a:pt x="14107" y="17456"/>
                  </a:lnTo>
                  <a:lnTo>
                    <a:pt x="13607" y="17451"/>
                  </a:lnTo>
                  <a:close/>
                  <a:moveTo>
                    <a:pt x="12923" y="17451"/>
                  </a:moveTo>
                  <a:lnTo>
                    <a:pt x="12888" y="17816"/>
                  </a:lnTo>
                  <a:lnTo>
                    <a:pt x="13391" y="17820"/>
                  </a:lnTo>
                  <a:lnTo>
                    <a:pt x="13420" y="17451"/>
                  </a:lnTo>
                  <a:lnTo>
                    <a:pt x="12923" y="17451"/>
                  </a:lnTo>
                  <a:close/>
                  <a:moveTo>
                    <a:pt x="12236" y="17447"/>
                  </a:moveTo>
                  <a:lnTo>
                    <a:pt x="12189" y="17816"/>
                  </a:lnTo>
                  <a:lnTo>
                    <a:pt x="12697" y="17816"/>
                  </a:lnTo>
                  <a:lnTo>
                    <a:pt x="12736" y="17451"/>
                  </a:lnTo>
                  <a:lnTo>
                    <a:pt x="12236" y="17447"/>
                  </a:lnTo>
                  <a:close/>
                  <a:moveTo>
                    <a:pt x="11552" y="17447"/>
                  </a:moveTo>
                  <a:lnTo>
                    <a:pt x="11491" y="17812"/>
                  </a:lnTo>
                  <a:lnTo>
                    <a:pt x="11999" y="17816"/>
                  </a:lnTo>
                  <a:lnTo>
                    <a:pt x="12049" y="17447"/>
                  </a:lnTo>
                  <a:lnTo>
                    <a:pt x="11552" y="17447"/>
                  </a:lnTo>
                  <a:close/>
                  <a:moveTo>
                    <a:pt x="19031" y="16950"/>
                  </a:moveTo>
                  <a:lnTo>
                    <a:pt x="19077" y="17319"/>
                  </a:lnTo>
                  <a:lnTo>
                    <a:pt x="19574" y="17324"/>
                  </a:lnTo>
                  <a:lnTo>
                    <a:pt x="19516" y="16950"/>
                  </a:lnTo>
                  <a:lnTo>
                    <a:pt x="19031" y="16950"/>
                  </a:lnTo>
                  <a:close/>
                  <a:moveTo>
                    <a:pt x="18361" y="16950"/>
                  </a:moveTo>
                  <a:lnTo>
                    <a:pt x="18397" y="17319"/>
                  </a:lnTo>
                  <a:lnTo>
                    <a:pt x="18890" y="17319"/>
                  </a:lnTo>
                  <a:lnTo>
                    <a:pt x="18847" y="16950"/>
                  </a:lnTo>
                  <a:lnTo>
                    <a:pt x="18361" y="16950"/>
                  </a:lnTo>
                  <a:close/>
                  <a:moveTo>
                    <a:pt x="17685" y="16941"/>
                  </a:moveTo>
                  <a:lnTo>
                    <a:pt x="17713" y="17315"/>
                  </a:lnTo>
                  <a:lnTo>
                    <a:pt x="18210" y="17319"/>
                  </a:lnTo>
                  <a:lnTo>
                    <a:pt x="18174" y="16941"/>
                  </a:lnTo>
                  <a:lnTo>
                    <a:pt x="17685" y="16941"/>
                  </a:lnTo>
                  <a:close/>
                  <a:moveTo>
                    <a:pt x="17015" y="16941"/>
                  </a:moveTo>
                  <a:lnTo>
                    <a:pt x="17033" y="17315"/>
                  </a:lnTo>
                  <a:lnTo>
                    <a:pt x="17526" y="17315"/>
                  </a:lnTo>
                  <a:lnTo>
                    <a:pt x="17501" y="16941"/>
                  </a:lnTo>
                  <a:lnTo>
                    <a:pt x="17015" y="16941"/>
                  </a:lnTo>
                  <a:close/>
                  <a:moveTo>
                    <a:pt x="16339" y="16937"/>
                  </a:moveTo>
                  <a:lnTo>
                    <a:pt x="16349" y="17311"/>
                  </a:lnTo>
                  <a:lnTo>
                    <a:pt x="16846" y="17315"/>
                  </a:lnTo>
                  <a:lnTo>
                    <a:pt x="16832" y="16941"/>
                  </a:lnTo>
                  <a:lnTo>
                    <a:pt x="16339" y="16937"/>
                  </a:lnTo>
                  <a:close/>
                  <a:moveTo>
                    <a:pt x="15669" y="16937"/>
                  </a:moveTo>
                  <a:lnTo>
                    <a:pt x="15669" y="17311"/>
                  </a:lnTo>
                  <a:lnTo>
                    <a:pt x="16162" y="17311"/>
                  </a:lnTo>
                  <a:lnTo>
                    <a:pt x="16155" y="16937"/>
                  </a:lnTo>
                  <a:lnTo>
                    <a:pt x="15669" y="16937"/>
                  </a:lnTo>
                  <a:close/>
                  <a:moveTo>
                    <a:pt x="14996" y="16937"/>
                  </a:moveTo>
                  <a:lnTo>
                    <a:pt x="14986" y="17306"/>
                  </a:lnTo>
                  <a:lnTo>
                    <a:pt x="15482" y="17311"/>
                  </a:lnTo>
                  <a:lnTo>
                    <a:pt x="15486" y="16937"/>
                  </a:lnTo>
                  <a:lnTo>
                    <a:pt x="14996" y="16937"/>
                  </a:lnTo>
                  <a:close/>
                  <a:moveTo>
                    <a:pt x="14323" y="16933"/>
                  </a:moveTo>
                  <a:lnTo>
                    <a:pt x="14305" y="17306"/>
                  </a:lnTo>
                  <a:lnTo>
                    <a:pt x="14798" y="17306"/>
                  </a:lnTo>
                  <a:lnTo>
                    <a:pt x="14813" y="16933"/>
                  </a:lnTo>
                  <a:lnTo>
                    <a:pt x="14323" y="16933"/>
                  </a:lnTo>
                  <a:close/>
                  <a:moveTo>
                    <a:pt x="13654" y="16933"/>
                  </a:moveTo>
                  <a:lnTo>
                    <a:pt x="13622" y="17302"/>
                  </a:lnTo>
                  <a:lnTo>
                    <a:pt x="14118" y="17306"/>
                  </a:lnTo>
                  <a:lnTo>
                    <a:pt x="14140" y="16933"/>
                  </a:lnTo>
                  <a:lnTo>
                    <a:pt x="13654" y="16933"/>
                  </a:lnTo>
                  <a:close/>
                  <a:moveTo>
                    <a:pt x="12981" y="16928"/>
                  </a:moveTo>
                  <a:lnTo>
                    <a:pt x="12941" y="17302"/>
                  </a:lnTo>
                  <a:lnTo>
                    <a:pt x="13435" y="17302"/>
                  </a:lnTo>
                  <a:lnTo>
                    <a:pt x="13470" y="16933"/>
                  </a:lnTo>
                  <a:lnTo>
                    <a:pt x="12981" y="16928"/>
                  </a:lnTo>
                  <a:close/>
                  <a:moveTo>
                    <a:pt x="12308" y="16928"/>
                  </a:moveTo>
                  <a:lnTo>
                    <a:pt x="12258" y="17297"/>
                  </a:lnTo>
                  <a:lnTo>
                    <a:pt x="12754" y="17302"/>
                  </a:lnTo>
                  <a:lnTo>
                    <a:pt x="12798" y="16928"/>
                  </a:lnTo>
                  <a:lnTo>
                    <a:pt x="12308" y="16928"/>
                  </a:lnTo>
                  <a:close/>
                  <a:moveTo>
                    <a:pt x="11635" y="16928"/>
                  </a:moveTo>
                  <a:lnTo>
                    <a:pt x="11578" y="17297"/>
                  </a:lnTo>
                  <a:lnTo>
                    <a:pt x="12071" y="17297"/>
                  </a:lnTo>
                  <a:lnTo>
                    <a:pt x="12125" y="16928"/>
                  </a:lnTo>
                  <a:lnTo>
                    <a:pt x="11635" y="16928"/>
                  </a:lnTo>
                  <a:close/>
                  <a:moveTo>
                    <a:pt x="18966" y="16423"/>
                  </a:moveTo>
                  <a:lnTo>
                    <a:pt x="19013" y="16801"/>
                  </a:lnTo>
                  <a:lnTo>
                    <a:pt x="19498" y="16801"/>
                  </a:lnTo>
                  <a:lnTo>
                    <a:pt x="19444" y="16423"/>
                  </a:lnTo>
                  <a:lnTo>
                    <a:pt x="18966" y="16423"/>
                  </a:lnTo>
                  <a:close/>
                  <a:moveTo>
                    <a:pt x="18307" y="16423"/>
                  </a:moveTo>
                  <a:lnTo>
                    <a:pt x="18343" y="16796"/>
                  </a:lnTo>
                  <a:lnTo>
                    <a:pt x="18829" y="16801"/>
                  </a:lnTo>
                  <a:lnTo>
                    <a:pt x="18786" y="16423"/>
                  </a:lnTo>
                  <a:lnTo>
                    <a:pt x="18307" y="16423"/>
                  </a:lnTo>
                  <a:close/>
                  <a:moveTo>
                    <a:pt x="17649" y="16423"/>
                  </a:moveTo>
                  <a:lnTo>
                    <a:pt x="17674" y="16796"/>
                  </a:lnTo>
                  <a:lnTo>
                    <a:pt x="18163" y="16796"/>
                  </a:lnTo>
                  <a:lnTo>
                    <a:pt x="18127" y="16423"/>
                  </a:lnTo>
                  <a:lnTo>
                    <a:pt x="17649" y="16423"/>
                  </a:lnTo>
                  <a:close/>
                  <a:moveTo>
                    <a:pt x="16990" y="16423"/>
                  </a:moveTo>
                  <a:lnTo>
                    <a:pt x="17008" y="16796"/>
                  </a:lnTo>
                  <a:lnTo>
                    <a:pt x="17494" y="16796"/>
                  </a:lnTo>
                  <a:lnTo>
                    <a:pt x="17469" y="16423"/>
                  </a:lnTo>
                  <a:lnTo>
                    <a:pt x="16990" y="16423"/>
                  </a:lnTo>
                  <a:close/>
                  <a:moveTo>
                    <a:pt x="16328" y="16418"/>
                  </a:moveTo>
                  <a:lnTo>
                    <a:pt x="16339" y="16792"/>
                  </a:lnTo>
                  <a:lnTo>
                    <a:pt x="16825" y="16796"/>
                  </a:lnTo>
                  <a:lnTo>
                    <a:pt x="16810" y="16418"/>
                  </a:lnTo>
                  <a:lnTo>
                    <a:pt x="16328" y="16418"/>
                  </a:lnTo>
                  <a:close/>
                  <a:moveTo>
                    <a:pt x="15673" y="16418"/>
                  </a:moveTo>
                  <a:lnTo>
                    <a:pt x="15669" y="16792"/>
                  </a:lnTo>
                  <a:lnTo>
                    <a:pt x="16155" y="16792"/>
                  </a:lnTo>
                  <a:lnTo>
                    <a:pt x="16148" y="16418"/>
                  </a:lnTo>
                  <a:lnTo>
                    <a:pt x="15673" y="16418"/>
                  </a:lnTo>
                  <a:close/>
                  <a:moveTo>
                    <a:pt x="15011" y="16418"/>
                  </a:moveTo>
                  <a:lnTo>
                    <a:pt x="15000" y="16792"/>
                  </a:lnTo>
                  <a:lnTo>
                    <a:pt x="15486" y="16792"/>
                  </a:lnTo>
                  <a:lnTo>
                    <a:pt x="15493" y="16418"/>
                  </a:lnTo>
                  <a:lnTo>
                    <a:pt x="15011" y="16418"/>
                  </a:lnTo>
                  <a:close/>
                  <a:moveTo>
                    <a:pt x="14352" y="16418"/>
                  </a:moveTo>
                  <a:lnTo>
                    <a:pt x="14334" y="16787"/>
                  </a:lnTo>
                  <a:lnTo>
                    <a:pt x="14816" y="16787"/>
                  </a:lnTo>
                  <a:lnTo>
                    <a:pt x="14834" y="16418"/>
                  </a:lnTo>
                  <a:lnTo>
                    <a:pt x="14352" y="16418"/>
                  </a:lnTo>
                  <a:close/>
                  <a:moveTo>
                    <a:pt x="13694" y="16414"/>
                  </a:moveTo>
                  <a:lnTo>
                    <a:pt x="13665" y="16787"/>
                  </a:lnTo>
                  <a:lnTo>
                    <a:pt x="14151" y="16787"/>
                  </a:lnTo>
                  <a:lnTo>
                    <a:pt x="14172" y="16418"/>
                  </a:lnTo>
                  <a:lnTo>
                    <a:pt x="13694" y="16414"/>
                  </a:lnTo>
                  <a:close/>
                  <a:moveTo>
                    <a:pt x="13035" y="16414"/>
                  </a:moveTo>
                  <a:lnTo>
                    <a:pt x="12995" y="16787"/>
                  </a:lnTo>
                  <a:lnTo>
                    <a:pt x="13485" y="16787"/>
                  </a:lnTo>
                  <a:lnTo>
                    <a:pt x="13514" y="16414"/>
                  </a:lnTo>
                  <a:lnTo>
                    <a:pt x="13035" y="16414"/>
                  </a:lnTo>
                  <a:close/>
                  <a:moveTo>
                    <a:pt x="12376" y="16414"/>
                  </a:moveTo>
                  <a:lnTo>
                    <a:pt x="12330" y="16783"/>
                  </a:lnTo>
                  <a:lnTo>
                    <a:pt x="12812" y="16783"/>
                  </a:lnTo>
                  <a:lnTo>
                    <a:pt x="12855" y="16414"/>
                  </a:lnTo>
                  <a:lnTo>
                    <a:pt x="12376" y="16414"/>
                  </a:lnTo>
                  <a:close/>
                  <a:moveTo>
                    <a:pt x="11718" y="16409"/>
                  </a:moveTo>
                  <a:lnTo>
                    <a:pt x="11657" y="16783"/>
                  </a:lnTo>
                  <a:lnTo>
                    <a:pt x="12146" y="16783"/>
                  </a:lnTo>
                  <a:lnTo>
                    <a:pt x="12197" y="16414"/>
                  </a:lnTo>
                  <a:lnTo>
                    <a:pt x="11718" y="16409"/>
                  </a:lnTo>
                  <a:close/>
                  <a:moveTo>
                    <a:pt x="19754" y="15649"/>
                  </a:moveTo>
                  <a:lnTo>
                    <a:pt x="19721" y="15653"/>
                  </a:lnTo>
                  <a:lnTo>
                    <a:pt x="19693" y="15662"/>
                  </a:lnTo>
                  <a:lnTo>
                    <a:pt x="19667" y="15675"/>
                  </a:lnTo>
                  <a:lnTo>
                    <a:pt x="19649" y="15693"/>
                  </a:lnTo>
                  <a:lnTo>
                    <a:pt x="19635" y="15715"/>
                  </a:lnTo>
                  <a:lnTo>
                    <a:pt x="19624" y="15746"/>
                  </a:lnTo>
                  <a:lnTo>
                    <a:pt x="19621" y="15776"/>
                  </a:lnTo>
                  <a:lnTo>
                    <a:pt x="19621" y="15807"/>
                  </a:lnTo>
                  <a:lnTo>
                    <a:pt x="19635" y="15908"/>
                  </a:lnTo>
                  <a:lnTo>
                    <a:pt x="19646" y="15939"/>
                  </a:lnTo>
                  <a:lnTo>
                    <a:pt x="19657" y="15970"/>
                  </a:lnTo>
                  <a:lnTo>
                    <a:pt x="19678" y="16001"/>
                  </a:lnTo>
                  <a:lnTo>
                    <a:pt x="19700" y="16023"/>
                  </a:lnTo>
                  <a:lnTo>
                    <a:pt x="19729" y="16045"/>
                  </a:lnTo>
                  <a:lnTo>
                    <a:pt x="19757" y="16058"/>
                  </a:lnTo>
                  <a:lnTo>
                    <a:pt x="19786" y="16067"/>
                  </a:lnTo>
                  <a:lnTo>
                    <a:pt x="19819" y="16071"/>
                  </a:lnTo>
                  <a:lnTo>
                    <a:pt x="20110" y="16071"/>
                  </a:lnTo>
                  <a:lnTo>
                    <a:pt x="20146" y="16067"/>
                  </a:lnTo>
                  <a:lnTo>
                    <a:pt x="20175" y="16058"/>
                  </a:lnTo>
                  <a:lnTo>
                    <a:pt x="20196" y="16045"/>
                  </a:lnTo>
                  <a:lnTo>
                    <a:pt x="20218" y="16023"/>
                  </a:lnTo>
                  <a:lnTo>
                    <a:pt x="20232" y="16001"/>
                  </a:lnTo>
                  <a:lnTo>
                    <a:pt x="20243" y="15970"/>
                  </a:lnTo>
                  <a:lnTo>
                    <a:pt x="20247" y="15943"/>
                  </a:lnTo>
                  <a:lnTo>
                    <a:pt x="20243" y="15913"/>
                  </a:lnTo>
                  <a:lnTo>
                    <a:pt x="20225" y="15807"/>
                  </a:lnTo>
                  <a:lnTo>
                    <a:pt x="20218" y="15776"/>
                  </a:lnTo>
                  <a:lnTo>
                    <a:pt x="20204" y="15746"/>
                  </a:lnTo>
                  <a:lnTo>
                    <a:pt x="20186" y="15715"/>
                  </a:lnTo>
                  <a:lnTo>
                    <a:pt x="20161" y="15693"/>
                  </a:lnTo>
                  <a:lnTo>
                    <a:pt x="20135" y="15675"/>
                  </a:lnTo>
                  <a:lnTo>
                    <a:pt x="20103" y="15662"/>
                  </a:lnTo>
                  <a:lnTo>
                    <a:pt x="20071" y="15653"/>
                  </a:lnTo>
                  <a:lnTo>
                    <a:pt x="20042" y="15649"/>
                  </a:lnTo>
                  <a:lnTo>
                    <a:pt x="19754" y="15649"/>
                  </a:lnTo>
                  <a:close/>
                  <a:moveTo>
                    <a:pt x="18890" y="15649"/>
                  </a:moveTo>
                  <a:lnTo>
                    <a:pt x="18858" y="15653"/>
                  </a:lnTo>
                  <a:lnTo>
                    <a:pt x="18833" y="15662"/>
                  </a:lnTo>
                  <a:lnTo>
                    <a:pt x="18807" y="15675"/>
                  </a:lnTo>
                  <a:lnTo>
                    <a:pt x="18786" y="15693"/>
                  </a:lnTo>
                  <a:lnTo>
                    <a:pt x="18771" y="15715"/>
                  </a:lnTo>
                  <a:lnTo>
                    <a:pt x="18761" y="15746"/>
                  </a:lnTo>
                  <a:lnTo>
                    <a:pt x="18753" y="15776"/>
                  </a:lnTo>
                  <a:lnTo>
                    <a:pt x="18753" y="15807"/>
                  </a:lnTo>
                  <a:lnTo>
                    <a:pt x="18768" y="15908"/>
                  </a:lnTo>
                  <a:lnTo>
                    <a:pt x="18775" y="15939"/>
                  </a:lnTo>
                  <a:lnTo>
                    <a:pt x="18786" y="15970"/>
                  </a:lnTo>
                  <a:lnTo>
                    <a:pt x="18804" y="16001"/>
                  </a:lnTo>
                  <a:lnTo>
                    <a:pt x="18825" y="16023"/>
                  </a:lnTo>
                  <a:lnTo>
                    <a:pt x="18851" y="16040"/>
                  </a:lnTo>
                  <a:lnTo>
                    <a:pt x="18879" y="16058"/>
                  </a:lnTo>
                  <a:lnTo>
                    <a:pt x="18908" y="16067"/>
                  </a:lnTo>
                  <a:lnTo>
                    <a:pt x="18944" y="16067"/>
                  </a:lnTo>
                  <a:lnTo>
                    <a:pt x="19236" y="16071"/>
                  </a:lnTo>
                  <a:lnTo>
                    <a:pt x="19268" y="16067"/>
                  </a:lnTo>
                  <a:lnTo>
                    <a:pt x="19293" y="16058"/>
                  </a:lnTo>
                  <a:lnTo>
                    <a:pt x="19318" y="16045"/>
                  </a:lnTo>
                  <a:lnTo>
                    <a:pt x="19344" y="16023"/>
                  </a:lnTo>
                  <a:lnTo>
                    <a:pt x="19358" y="16001"/>
                  </a:lnTo>
                  <a:lnTo>
                    <a:pt x="19369" y="15970"/>
                  </a:lnTo>
                  <a:lnTo>
                    <a:pt x="19376" y="15939"/>
                  </a:lnTo>
                  <a:lnTo>
                    <a:pt x="19372" y="15908"/>
                  </a:lnTo>
                  <a:lnTo>
                    <a:pt x="19358" y="15807"/>
                  </a:lnTo>
                  <a:lnTo>
                    <a:pt x="19351" y="15776"/>
                  </a:lnTo>
                  <a:lnTo>
                    <a:pt x="19340" y="15746"/>
                  </a:lnTo>
                  <a:lnTo>
                    <a:pt x="19318" y="15715"/>
                  </a:lnTo>
                  <a:lnTo>
                    <a:pt x="19293" y="15693"/>
                  </a:lnTo>
                  <a:lnTo>
                    <a:pt x="19268" y="15675"/>
                  </a:lnTo>
                  <a:lnTo>
                    <a:pt x="19243" y="15662"/>
                  </a:lnTo>
                  <a:lnTo>
                    <a:pt x="19210" y="15653"/>
                  </a:lnTo>
                  <a:lnTo>
                    <a:pt x="19178" y="15649"/>
                  </a:lnTo>
                  <a:lnTo>
                    <a:pt x="18890" y="15649"/>
                  </a:lnTo>
                  <a:close/>
                  <a:moveTo>
                    <a:pt x="18008" y="15649"/>
                  </a:moveTo>
                  <a:lnTo>
                    <a:pt x="17983" y="15658"/>
                  </a:lnTo>
                  <a:lnTo>
                    <a:pt x="17954" y="15675"/>
                  </a:lnTo>
                  <a:lnTo>
                    <a:pt x="17933" y="15693"/>
                  </a:lnTo>
                  <a:lnTo>
                    <a:pt x="17915" y="15715"/>
                  </a:lnTo>
                  <a:lnTo>
                    <a:pt x="17904" y="15746"/>
                  </a:lnTo>
                  <a:lnTo>
                    <a:pt x="17897" y="15776"/>
                  </a:lnTo>
                  <a:lnTo>
                    <a:pt x="17897" y="15807"/>
                  </a:lnTo>
                  <a:lnTo>
                    <a:pt x="17908" y="15908"/>
                  </a:lnTo>
                  <a:lnTo>
                    <a:pt x="17911" y="15939"/>
                  </a:lnTo>
                  <a:lnTo>
                    <a:pt x="17922" y="15970"/>
                  </a:lnTo>
                  <a:lnTo>
                    <a:pt x="17940" y="16001"/>
                  </a:lnTo>
                  <a:lnTo>
                    <a:pt x="17965" y="16023"/>
                  </a:lnTo>
                  <a:lnTo>
                    <a:pt x="17990" y="16040"/>
                  </a:lnTo>
                  <a:lnTo>
                    <a:pt x="18016" y="16053"/>
                  </a:lnTo>
                  <a:lnTo>
                    <a:pt x="18048" y="16062"/>
                  </a:lnTo>
                  <a:lnTo>
                    <a:pt x="18080" y="16067"/>
                  </a:lnTo>
                  <a:lnTo>
                    <a:pt x="18404" y="16067"/>
                  </a:lnTo>
                  <a:lnTo>
                    <a:pt x="18433" y="16058"/>
                  </a:lnTo>
                  <a:lnTo>
                    <a:pt x="18458" y="16040"/>
                  </a:lnTo>
                  <a:lnTo>
                    <a:pt x="18480" y="16023"/>
                  </a:lnTo>
                  <a:lnTo>
                    <a:pt x="18494" y="16001"/>
                  </a:lnTo>
                  <a:lnTo>
                    <a:pt x="18509" y="15970"/>
                  </a:lnTo>
                  <a:lnTo>
                    <a:pt x="18512" y="15939"/>
                  </a:lnTo>
                  <a:lnTo>
                    <a:pt x="18512" y="15908"/>
                  </a:lnTo>
                  <a:lnTo>
                    <a:pt x="18502" y="15807"/>
                  </a:lnTo>
                  <a:lnTo>
                    <a:pt x="18494" y="15776"/>
                  </a:lnTo>
                  <a:lnTo>
                    <a:pt x="18484" y="15746"/>
                  </a:lnTo>
                  <a:lnTo>
                    <a:pt x="18466" y="15715"/>
                  </a:lnTo>
                  <a:lnTo>
                    <a:pt x="18444" y="15693"/>
                  </a:lnTo>
                  <a:lnTo>
                    <a:pt x="18419" y="15675"/>
                  </a:lnTo>
                  <a:lnTo>
                    <a:pt x="18394" y="15662"/>
                  </a:lnTo>
                  <a:lnTo>
                    <a:pt x="18361" y="15649"/>
                  </a:lnTo>
                  <a:lnTo>
                    <a:pt x="18008" y="15649"/>
                  </a:lnTo>
                  <a:close/>
                  <a:moveTo>
                    <a:pt x="17145" y="15649"/>
                  </a:moveTo>
                  <a:lnTo>
                    <a:pt x="17116" y="15658"/>
                  </a:lnTo>
                  <a:lnTo>
                    <a:pt x="17091" y="15675"/>
                  </a:lnTo>
                  <a:lnTo>
                    <a:pt x="17069" y="15693"/>
                  </a:lnTo>
                  <a:lnTo>
                    <a:pt x="17051" y="15715"/>
                  </a:lnTo>
                  <a:lnTo>
                    <a:pt x="17040" y="15746"/>
                  </a:lnTo>
                  <a:lnTo>
                    <a:pt x="17033" y="15776"/>
                  </a:lnTo>
                  <a:lnTo>
                    <a:pt x="17030" y="15807"/>
                  </a:lnTo>
                  <a:lnTo>
                    <a:pt x="17037" y="15908"/>
                  </a:lnTo>
                  <a:lnTo>
                    <a:pt x="17040" y="15939"/>
                  </a:lnTo>
                  <a:lnTo>
                    <a:pt x="17051" y="15970"/>
                  </a:lnTo>
                  <a:lnTo>
                    <a:pt x="17066" y="16001"/>
                  </a:lnTo>
                  <a:lnTo>
                    <a:pt x="17087" y="16023"/>
                  </a:lnTo>
                  <a:lnTo>
                    <a:pt x="17112" y="16040"/>
                  </a:lnTo>
                  <a:lnTo>
                    <a:pt x="17138" y="16053"/>
                  </a:lnTo>
                  <a:lnTo>
                    <a:pt x="17166" y="16062"/>
                  </a:lnTo>
                  <a:lnTo>
                    <a:pt x="17202" y="16067"/>
                  </a:lnTo>
                  <a:lnTo>
                    <a:pt x="17494" y="16067"/>
                  </a:lnTo>
                  <a:lnTo>
                    <a:pt x="17526" y="16062"/>
                  </a:lnTo>
                  <a:lnTo>
                    <a:pt x="17555" y="16053"/>
                  </a:lnTo>
                  <a:lnTo>
                    <a:pt x="17584" y="16040"/>
                  </a:lnTo>
                  <a:lnTo>
                    <a:pt x="17605" y="16023"/>
                  </a:lnTo>
                  <a:lnTo>
                    <a:pt x="17623" y="16001"/>
                  </a:lnTo>
                  <a:lnTo>
                    <a:pt x="17634" y="15970"/>
                  </a:lnTo>
                  <a:lnTo>
                    <a:pt x="17641" y="15939"/>
                  </a:lnTo>
                  <a:lnTo>
                    <a:pt x="17641" y="15908"/>
                  </a:lnTo>
                  <a:lnTo>
                    <a:pt x="17634" y="15807"/>
                  </a:lnTo>
                  <a:lnTo>
                    <a:pt x="17631" y="15776"/>
                  </a:lnTo>
                  <a:lnTo>
                    <a:pt x="17620" y="15746"/>
                  </a:lnTo>
                  <a:lnTo>
                    <a:pt x="17602" y="15715"/>
                  </a:lnTo>
                  <a:lnTo>
                    <a:pt x="17580" y="15693"/>
                  </a:lnTo>
                  <a:lnTo>
                    <a:pt x="17555" y="15675"/>
                  </a:lnTo>
                  <a:lnTo>
                    <a:pt x="17526" y="15658"/>
                  </a:lnTo>
                  <a:lnTo>
                    <a:pt x="17497" y="15649"/>
                  </a:lnTo>
                  <a:lnTo>
                    <a:pt x="17145" y="15649"/>
                  </a:lnTo>
                  <a:close/>
                  <a:moveTo>
                    <a:pt x="11142" y="15438"/>
                  </a:moveTo>
                  <a:lnTo>
                    <a:pt x="20035" y="15438"/>
                  </a:lnTo>
                  <a:lnTo>
                    <a:pt x="20085" y="15442"/>
                  </a:lnTo>
                  <a:lnTo>
                    <a:pt x="20143" y="15447"/>
                  </a:lnTo>
                  <a:lnTo>
                    <a:pt x="20193" y="15460"/>
                  </a:lnTo>
                  <a:lnTo>
                    <a:pt x="20243" y="15478"/>
                  </a:lnTo>
                  <a:lnTo>
                    <a:pt x="20290" y="15504"/>
                  </a:lnTo>
                  <a:lnTo>
                    <a:pt x="20344" y="15530"/>
                  </a:lnTo>
                  <a:lnTo>
                    <a:pt x="20387" y="15561"/>
                  </a:lnTo>
                  <a:lnTo>
                    <a:pt x="20430" y="15596"/>
                  </a:lnTo>
                  <a:lnTo>
                    <a:pt x="20470" y="15631"/>
                  </a:lnTo>
                  <a:lnTo>
                    <a:pt x="20506" y="15671"/>
                  </a:lnTo>
                  <a:lnTo>
                    <a:pt x="20546" y="15715"/>
                  </a:lnTo>
                  <a:lnTo>
                    <a:pt x="20574" y="15763"/>
                  </a:lnTo>
                  <a:lnTo>
                    <a:pt x="20600" y="15812"/>
                  </a:lnTo>
                  <a:lnTo>
                    <a:pt x="20621" y="15860"/>
                  </a:lnTo>
                  <a:lnTo>
                    <a:pt x="20639" y="15908"/>
                  </a:lnTo>
                  <a:lnTo>
                    <a:pt x="20654" y="15961"/>
                  </a:lnTo>
                  <a:lnTo>
                    <a:pt x="21596" y="20748"/>
                  </a:lnTo>
                  <a:lnTo>
                    <a:pt x="21600" y="20805"/>
                  </a:lnTo>
                  <a:lnTo>
                    <a:pt x="21600" y="20858"/>
                  </a:lnTo>
                  <a:lnTo>
                    <a:pt x="21596" y="20906"/>
                  </a:lnTo>
                  <a:lnTo>
                    <a:pt x="21582" y="20955"/>
                  </a:lnTo>
                  <a:lnTo>
                    <a:pt x="21564" y="20999"/>
                  </a:lnTo>
                  <a:lnTo>
                    <a:pt x="21542" y="21047"/>
                  </a:lnTo>
                  <a:lnTo>
                    <a:pt x="21514" y="21086"/>
                  </a:lnTo>
                  <a:lnTo>
                    <a:pt x="21474" y="21122"/>
                  </a:lnTo>
                  <a:lnTo>
                    <a:pt x="21438" y="21152"/>
                  </a:lnTo>
                  <a:lnTo>
                    <a:pt x="21395" y="21183"/>
                  </a:lnTo>
                  <a:lnTo>
                    <a:pt x="21348" y="21210"/>
                  </a:lnTo>
                  <a:lnTo>
                    <a:pt x="21298" y="21231"/>
                  </a:lnTo>
                  <a:lnTo>
                    <a:pt x="21240" y="21249"/>
                  </a:lnTo>
                  <a:lnTo>
                    <a:pt x="21183" y="21258"/>
                  </a:lnTo>
                  <a:lnTo>
                    <a:pt x="21121" y="21267"/>
                  </a:lnTo>
                  <a:lnTo>
                    <a:pt x="21053" y="21271"/>
                  </a:lnTo>
                  <a:lnTo>
                    <a:pt x="10037" y="21271"/>
                  </a:lnTo>
                  <a:lnTo>
                    <a:pt x="9973" y="21267"/>
                  </a:lnTo>
                  <a:lnTo>
                    <a:pt x="9908" y="21258"/>
                  </a:lnTo>
                  <a:lnTo>
                    <a:pt x="9850" y="21245"/>
                  </a:lnTo>
                  <a:lnTo>
                    <a:pt x="9796" y="21227"/>
                  </a:lnTo>
                  <a:lnTo>
                    <a:pt x="9746" y="21205"/>
                  </a:lnTo>
                  <a:lnTo>
                    <a:pt x="9695" y="21179"/>
                  </a:lnTo>
                  <a:lnTo>
                    <a:pt x="9652" y="21152"/>
                  </a:lnTo>
                  <a:lnTo>
                    <a:pt x="9616" y="21117"/>
                  </a:lnTo>
                  <a:lnTo>
                    <a:pt x="9580" y="21082"/>
                  </a:lnTo>
                  <a:lnTo>
                    <a:pt x="9555" y="21038"/>
                  </a:lnTo>
                  <a:lnTo>
                    <a:pt x="9526" y="20994"/>
                  </a:lnTo>
                  <a:lnTo>
                    <a:pt x="9508" y="20950"/>
                  </a:lnTo>
                  <a:lnTo>
                    <a:pt x="9498" y="20906"/>
                  </a:lnTo>
                  <a:lnTo>
                    <a:pt x="9494" y="20858"/>
                  </a:lnTo>
                  <a:lnTo>
                    <a:pt x="9494" y="20805"/>
                  </a:lnTo>
                  <a:lnTo>
                    <a:pt x="9501" y="20748"/>
                  </a:lnTo>
                  <a:lnTo>
                    <a:pt x="10516" y="15952"/>
                  </a:lnTo>
                  <a:lnTo>
                    <a:pt x="10530" y="15904"/>
                  </a:lnTo>
                  <a:lnTo>
                    <a:pt x="10548" y="15851"/>
                  </a:lnTo>
                  <a:lnTo>
                    <a:pt x="10570" y="15803"/>
                  </a:lnTo>
                  <a:lnTo>
                    <a:pt x="10599" y="15759"/>
                  </a:lnTo>
                  <a:lnTo>
                    <a:pt x="10631" y="15706"/>
                  </a:lnTo>
                  <a:lnTo>
                    <a:pt x="10663" y="15667"/>
                  </a:lnTo>
                  <a:lnTo>
                    <a:pt x="10703" y="15627"/>
                  </a:lnTo>
                  <a:lnTo>
                    <a:pt x="10746" y="15592"/>
                  </a:lnTo>
                  <a:lnTo>
                    <a:pt x="10789" y="15557"/>
                  </a:lnTo>
                  <a:lnTo>
                    <a:pt x="10833" y="15530"/>
                  </a:lnTo>
                  <a:lnTo>
                    <a:pt x="10883" y="15504"/>
                  </a:lnTo>
                  <a:lnTo>
                    <a:pt x="10933" y="15478"/>
                  </a:lnTo>
                  <a:lnTo>
                    <a:pt x="10984" y="15460"/>
                  </a:lnTo>
                  <a:lnTo>
                    <a:pt x="11034" y="15447"/>
                  </a:lnTo>
                  <a:lnTo>
                    <a:pt x="11088" y="15442"/>
                  </a:lnTo>
                  <a:lnTo>
                    <a:pt x="11142" y="15438"/>
                  </a:lnTo>
                  <a:close/>
                  <a:moveTo>
                    <a:pt x="3046" y="15258"/>
                  </a:moveTo>
                  <a:lnTo>
                    <a:pt x="2888" y="15333"/>
                  </a:lnTo>
                  <a:lnTo>
                    <a:pt x="2733" y="15412"/>
                  </a:lnTo>
                  <a:lnTo>
                    <a:pt x="2582" y="15491"/>
                  </a:lnTo>
                  <a:lnTo>
                    <a:pt x="2438" y="15574"/>
                  </a:lnTo>
                  <a:lnTo>
                    <a:pt x="2297" y="15653"/>
                  </a:lnTo>
                  <a:lnTo>
                    <a:pt x="2164" y="15736"/>
                  </a:lnTo>
                  <a:lnTo>
                    <a:pt x="2031" y="15828"/>
                  </a:lnTo>
                  <a:lnTo>
                    <a:pt x="1912" y="15912"/>
                  </a:lnTo>
                  <a:lnTo>
                    <a:pt x="2031" y="16144"/>
                  </a:lnTo>
                  <a:lnTo>
                    <a:pt x="2160" y="16372"/>
                  </a:lnTo>
                  <a:lnTo>
                    <a:pt x="2297" y="16596"/>
                  </a:lnTo>
                  <a:lnTo>
                    <a:pt x="2434" y="16815"/>
                  </a:lnTo>
                  <a:lnTo>
                    <a:pt x="2578" y="17026"/>
                  </a:lnTo>
                  <a:lnTo>
                    <a:pt x="2726" y="17236"/>
                  </a:lnTo>
                  <a:lnTo>
                    <a:pt x="2881" y="17438"/>
                  </a:lnTo>
                  <a:lnTo>
                    <a:pt x="3035" y="17635"/>
                  </a:lnTo>
                  <a:lnTo>
                    <a:pt x="3212" y="17841"/>
                  </a:lnTo>
                  <a:lnTo>
                    <a:pt x="3395" y="18043"/>
                  </a:lnTo>
                  <a:lnTo>
                    <a:pt x="3557" y="17982"/>
                  </a:lnTo>
                  <a:lnTo>
                    <a:pt x="3719" y="17925"/>
                  </a:lnTo>
                  <a:lnTo>
                    <a:pt x="4058" y="17811"/>
                  </a:lnTo>
                  <a:lnTo>
                    <a:pt x="3979" y="17666"/>
                  </a:lnTo>
                  <a:lnTo>
                    <a:pt x="3907" y="17521"/>
                  </a:lnTo>
                  <a:lnTo>
                    <a:pt x="3831" y="17372"/>
                  </a:lnTo>
                  <a:lnTo>
                    <a:pt x="3763" y="17223"/>
                  </a:lnTo>
                  <a:lnTo>
                    <a:pt x="3694" y="17069"/>
                  </a:lnTo>
                  <a:lnTo>
                    <a:pt x="3626" y="16912"/>
                  </a:lnTo>
                  <a:lnTo>
                    <a:pt x="3561" y="16758"/>
                  </a:lnTo>
                  <a:lnTo>
                    <a:pt x="3500" y="16600"/>
                  </a:lnTo>
                  <a:lnTo>
                    <a:pt x="3431" y="16438"/>
                  </a:lnTo>
                  <a:lnTo>
                    <a:pt x="3374" y="16276"/>
                  </a:lnTo>
                  <a:lnTo>
                    <a:pt x="3259" y="15942"/>
                  </a:lnTo>
                  <a:lnTo>
                    <a:pt x="3147" y="15605"/>
                  </a:lnTo>
                  <a:lnTo>
                    <a:pt x="3046" y="15258"/>
                  </a:lnTo>
                  <a:close/>
                  <a:moveTo>
                    <a:pt x="5325" y="14508"/>
                  </a:moveTo>
                  <a:lnTo>
                    <a:pt x="5016" y="14583"/>
                  </a:lnTo>
                  <a:lnTo>
                    <a:pt x="4713" y="14662"/>
                  </a:lnTo>
                  <a:lnTo>
                    <a:pt x="4418" y="14741"/>
                  </a:lnTo>
                  <a:lnTo>
                    <a:pt x="4134" y="14833"/>
                  </a:lnTo>
                  <a:lnTo>
                    <a:pt x="3903" y="14912"/>
                  </a:lnTo>
                  <a:lnTo>
                    <a:pt x="3680" y="14991"/>
                  </a:lnTo>
                  <a:lnTo>
                    <a:pt x="3730" y="15175"/>
                  </a:lnTo>
                  <a:lnTo>
                    <a:pt x="3784" y="15355"/>
                  </a:lnTo>
                  <a:lnTo>
                    <a:pt x="3838" y="15534"/>
                  </a:lnTo>
                  <a:lnTo>
                    <a:pt x="3900" y="15706"/>
                  </a:lnTo>
                  <a:lnTo>
                    <a:pt x="3961" y="15881"/>
                  </a:lnTo>
                  <a:lnTo>
                    <a:pt x="4022" y="16052"/>
                  </a:lnTo>
                  <a:lnTo>
                    <a:pt x="4090" y="16219"/>
                  </a:lnTo>
                  <a:lnTo>
                    <a:pt x="4155" y="16385"/>
                  </a:lnTo>
                  <a:lnTo>
                    <a:pt x="4220" y="16548"/>
                  </a:lnTo>
                  <a:lnTo>
                    <a:pt x="4296" y="16705"/>
                  </a:lnTo>
                  <a:lnTo>
                    <a:pt x="4364" y="16863"/>
                  </a:lnTo>
                  <a:lnTo>
                    <a:pt x="4440" y="17021"/>
                  </a:lnTo>
                  <a:lnTo>
                    <a:pt x="4515" y="17170"/>
                  </a:lnTo>
                  <a:lnTo>
                    <a:pt x="4591" y="17324"/>
                  </a:lnTo>
                  <a:lnTo>
                    <a:pt x="4670" y="17469"/>
                  </a:lnTo>
                  <a:lnTo>
                    <a:pt x="4749" y="17613"/>
                  </a:lnTo>
                  <a:lnTo>
                    <a:pt x="5027" y="17548"/>
                  </a:lnTo>
                  <a:lnTo>
                    <a:pt x="5304" y="17486"/>
                  </a:lnTo>
                  <a:lnTo>
                    <a:pt x="5588" y="17425"/>
                  </a:lnTo>
                  <a:lnTo>
                    <a:pt x="5880" y="17372"/>
                  </a:lnTo>
                  <a:lnTo>
                    <a:pt x="5793" y="17048"/>
                  </a:lnTo>
                  <a:lnTo>
                    <a:pt x="5714" y="16714"/>
                  </a:lnTo>
                  <a:lnTo>
                    <a:pt x="5639" y="16368"/>
                  </a:lnTo>
                  <a:lnTo>
                    <a:pt x="5563" y="16013"/>
                  </a:lnTo>
                  <a:lnTo>
                    <a:pt x="5498" y="15648"/>
                  </a:lnTo>
                  <a:lnTo>
                    <a:pt x="5437" y="15280"/>
                  </a:lnTo>
                  <a:lnTo>
                    <a:pt x="5376" y="14899"/>
                  </a:lnTo>
                  <a:lnTo>
                    <a:pt x="5325" y="14508"/>
                  </a:lnTo>
                  <a:close/>
                  <a:moveTo>
                    <a:pt x="8426" y="14157"/>
                  </a:moveTo>
                  <a:lnTo>
                    <a:pt x="8105" y="14166"/>
                  </a:lnTo>
                  <a:lnTo>
                    <a:pt x="7792" y="14179"/>
                  </a:lnTo>
                  <a:lnTo>
                    <a:pt x="7479" y="14201"/>
                  </a:lnTo>
                  <a:lnTo>
                    <a:pt x="7169" y="14223"/>
                  </a:lnTo>
                  <a:lnTo>
                    <a:pt x="6870" y="14254"/>
                  </a:lnTo>
                  <a:lnTo>
                    <a:pt x="6568" y="14293"/>
                  </a:lnTo>
                  <a:lnTo>
                    <a:pt x="6276" y="14337"/>
                  </a:lnTo>
                  <a:lnTo>
                    <a:pt x="5981" y="14381"/>
                  </a:lnTo>
                  <a:lnTo>
                    <a:pt x="6020" y="14635"/>
                  </a:lnTo>
                  <a:lnTo>
                    <a:pt x="6056" y="14885"/>
                  </a:lnTo>
                  <a:lnTo>
                    <a:pt x="6092" y="15131"/>
                  </a:lnTo>
                  <a:lnTo>
                    <a:pt x="6132" y="15372"/>
                  </a:lnTo>
                  <a:lnTo>
                    <a:pt x="6172" y="15613"/>
                  </a:lnTo>
                  <a:lnTo>
                    <a:pt x="6218" y="15846"/>
                  </a:lnTo>
                  <a:lnTo>
                    <a:pt x="6312" y="16302"/>
                  </a:lnTo>
                  <a:lnTo>
                    <a:pt x="6370" y="16552"/>
                  </a:lnTo>
                  <a:lnTo>
                    <a:pt x="6431" y="16798"/>
                  </a:lnTo>
                  <a:lnTo>
                    <a:pt x="6492" y="17039"/>
                  </a:lnTo>
                  <a:lnTo>
                    <a:pt x="6557" y="17271"/>
                  </a:lnTo>
                  <a:lnTo>
                    <a:pt x="6780" y="17245"/>
                  </a:lnTo>
                  <a:lnTo>
                    <a:pt x="7010" y="17223"/>
                  </a:lnTo>
                  <a:lnTo>
                    <a:pt x="7241" y="17201"/>
                  </a:lnTo>
                  <a:lnTo>
                    <a:pt x="7475" y="17179"/>
                  </a:lnTo>
                  <a:lnTo>
                    <a:pt x="7709" y="17162"/>
                  </a:lnTo>
                  <a:lnTo>
                    <a:pt x="7943" y="17148"/>
                  </a:lnTo>
                  <a:lnTo>
                    <a:pt x="8184" y="17140"/>
                  </a:lnTo>
                  <a:lnTo>
                    <a:pt x="8426" y="17135"/>
                  </a:lnTo>
                  <a:lnTo>
                    <a:pt x="8426" y="14157"/>
                  </a:lnTo>
                  <a:close/>
                  <a:moveTo>
                    <a:pt x="5754" y="11074"/>
                  </a:moveTo>
                  <a:lnTo>
                    <a:pt x="5761" y="11394"/>
                  </a:lnTo>
                  <a:lnTo>
                    <a:pt x="5772" y="11719"/>
                  </a:lnTo>
                  <a:lnTo>
                    <a:pt x="5783" y="12039"/>
                  </a:lnTo>
                  <a:lnTo>
                    <a:pt x="5797" y="12350"/>
                  </a:lnTo>
                  <a:lnTo>
                    <a:pt x="5819" y="12666"/>
                  </a:lnTo>
                  <a:lnTo>
                    <a:pt x="5840" y="12973"/>
                  </a:lnTo>
                  <a:lnTo>
                    <a:pt x="5865" y="13276"/>
                  </a:lnTo>
                  <a:lnTo>
                    <a:pt x="5894" y="13574"/>
                  </a:lnTo>
                  <a:lnTo>
                    <a:pt x="6197" y="13526"/>
                  </a:lnTo>
                  <a:lnTo>
                    <a:pt x="6499" y="13486"/>
                  </a:lnTo>
                  <a:lnTo>
                    <a:pt x="6812" y="13447"/>
                  </a:lnTo>
                  <a:lnTo>
                    <a:pt x="7126" y="13416"/>
                  </a:lnTo>
                  <a:lnTo>
                    <a:pt x="7446" y="13390"/>
                  </a:lnTo>
                  <a:lnTo>
                    <a:pt x="7770" y="13368"/>
                  </a:lnTo>
                  <a:lnTo>
                    <a:pt x="8094" y="13355"/>
                  </a:lnTo>
                  <a:lnTo>
                    <a:pt x="8426" y="13342"/>
                  </a:lnTo>
                  <a:lnTo>
                    <a:pt x="8426" y="11074"/>
                  </a:lnTo>
                  <a:lnTo>
                    <a:pt x="5754" y="11074"/>
                  </a:lnTo>
                  <a:close/>
                  <a:moveTo>
                    <a:pt x="3107" y="11074"/>
                  </a:moveTo>
                  <a:lnTo>
                    <a:pt x="3111" y="11280"/>
                  </a:lnTo>
                  <a:lnTo>
                    <a:pt x="3122" y="11486"/>
                  </a:lnTo>
                  <a:lnTo>
                    <a:pt x="3133" y="11693"/>
                  </a:lnTo>
                  <a:lnTo>
                    <a:pt x="3143" y="11890"/>
                  </a:lnTo>
                  <a:lnTo>
                    <a:pt x="3161" y="12096"/>
                  </a:lnTo>
                  <a:lnTo>
                    <a:pt x="3179" y="12293"/>
                  </a:lnTo>
                  <a:lnTo>
                    <a:pt x="3197" y="12495"/>
                  </a:lnTo>
                  <a:lnTo>
                    <a:pt x="3219" y="12692"/>
                  </a:lnTo>
                  <a:lnTo>
                    <a:pt x="3244" y="12890"/>
                  </a:lnTo>
                  <a:lnTo>
                    <a:pt x="3277" y="13083"/>
                  </a:lnTo>
                  <a:lnTo>
                    <a:pt x="3305" y="13276"/>
                  </a:lnTo>
                  <a:lnTo>
                    <a:pt x="3334" y="13469"/>
                  </a:lnTo>
                  <a:lnTo>
                    <a:pt x="3367" y="13657"/>
                  </a:lnTo>
                  <a:lnTo>
                    <a:pt x="3403" y="13850"/>
                  </a:lnTo>
                  <a:lnTo>
                    <a:pt x="3439" y="14030"/>
                  </a:lnTo>
                  <a:lnTo>
                    <a:pt x="3482" y="14219"/>
                  </a:lnTo>
                  <a:lnTo>
                    <a:pt x="3687" y="14144"/>
                  </a:lnTo>
                  <a:lnTo>
                    <a:pt x="3896" y="14074"/>
                  </a:lnTo>
                  <a:lnTo>
                    <a:pt x="4108" y="14004"/>
                  </a:lnTo>
                  <a:lnTo>
                    <a:pt x="4324" y="13938"/>
                  </a:lnTo>
                  <a:lnTo>
                    <a:pt x="4771" y="13815"/>
                  </a:lnTo>
                  <a:lnTo>
                    <a:pt x="5001" y="13758"/>
                  </a:lnTo>
                  <a:lnTo>
                    <a:pt x="5235" y="13706"/>
                  </a:lnTo>
                  <a:lnTo>
                    <a:pt x="5203" y="13390"/>
                  </a:lnTo>
                  <a:lnTo>
                    <a:pt x="5178" y="13065"/>
                  </a:lnTo>
                  <a:lnTo>
                    <a:pt x="5153" y="12745"/>
                  </a:lnTo>
                  <a:lnTo>
                    <a:pt x="5135" y="12421"/>
                  </a:lnTo>
                  <a:lnTo>
                    <a:pt x="5120" y="12083"/>
                  </a:lnTo>
                  <a:lnTo>
                    <a:pt x="5106" y="11754"/>
                  </a:lnTo>
                  <a:lnTo>
                    <a:pt x="5095" y="11412"/>
                  </a:lnTo>
                  <a:lnTo>
                    <a:pt x="5091" y="11074"/>
                  </a:lnTo>
                  <a:lnTo>
                    <a:pt x="3107" y="11074"/>
                  </a:lnTo>
                  <a:close/>
                  <a:moveTo>
                    <a:pt x="673" y="11074"/>
                  </a:moveTo>
                  <a:lnTo>
                    <a:pt x="684" y="11350"/>
                  </a:lnTo>
                  <a:lnTo>
                    <a:pt x="709" y="11627"/>
                  </a:lnTo>
                  <a:lnTo>
                    <a:pt x="731" y="11899"/>
                  </a:lnTo>
                  <a:lnTo>
                    <a:pt x="763" y="12175"/>
                  </a:lnTo>
                  <a:lnTo>
                    <a:pt x="799" y="12442"/>
                  </a:lnTo>
                  <a:lnTo>
                    <a:pt x="843" y="12706"/>
                  </a:lnTo>
                  <a:lnTo>
                    <a:pt x="889" y="12969"/>
                  </a:lnTo>
                  <a:lnTo>
                    <a:pt x="947" y="13232"/>
                  </a:lnTo>
                  <a:lnTo>
                    <a:pt x="1005" y="13491"/>
                  </a:lnTo>
                  <a:lnTo>
                    <a:pt x="1069" y="13745"/>
                  </a:lnTo>
                  <a:lnTo>
                    <a:pt x="1145" y="13995"/>
                  </a:lnTo>
                  <a:lnTo>
                    <a:pt x="1217" y="14245"/>
                  </a:lnTo>
                  <a:lnTo>
                    <a:pt x="1303" y="14491"/>
                  </a:lnTo>
                  <a:lnTo>
                    <a:pt x="1390" y="14732"/>
                  </a:lnTo>
                  <a:lnTo>
                    <a:pt x="1480" y="14969"/>
                  </a:lnTo>
                  <a:lnTo>
                    <a:pt x="1577" y="15206"/>
                  </a:lnTo>
                  <a:lnTo>
                    <a:pt x="1703" y="15122"/>
                  </a:lnTo>
                  <a:lnTo>
                    <a:pt x="1829" y="15034"/>
                  </a:lnTo>
                  <a:lnTo>
                    <a:pt x="1962" y="14951"/>
                  </a:lnTo>
                  <a:lnTo>
                    <a:pt x="2099" y="14868"/>
                  </a:lnTo>
                  <a:lnTo>
                    <a:pt x="2236" y="14784"/>
                  </a:lnTo>
                  <a:lnTo>
                    <a:pt x="2380" y="14710"/>
                  </a:lnTo>
                  <a:lnTo>
                    <a:pt x="2528" y="14635"/>
                  </a:lnTo>
                  <a:lnTo>
                    <a:pt x="2679" y="14561"/>
                  </a:lnTo>
                  <a:lnTo>
                    <a:pt x="2848" y="14482"/>
                  </a:lnTo>
                  <a:lnTo>
                    <a:pt x="2805" y="14280"/>
                  </a:lnTo>
                  <a:lnTo>
                    <a:pt x="2762" y="14078"/>
                  </a:lnTo>
                  <a:lnTo>
                    <a:pt x="2726" y="13877"/>
                  </a:lnTo>
                  <a:lnTo>
                    <a:pt x="2686" y="13666"/>
                  </a:lnTo>
                  <a:lnTo>
                    <a:pt x="2650" y="13460"/>
                  </a:lnTo>
                  <a:lnTo>
                    <a:pt x="2618" y="13249"/>
                  </a:lnTo>
                  <a:lnTo>
                    <a:pt x="2589" y="13039"/>
                  </a:lnTo>
                  <a:lnTo>
                    <a:pt x="2564" y="12824"/>
                  </a:lnTo>
                  <a:lnTo>
                    <a:pt x="2538" y="12609"/>
                  </a:lnTo>
                  <a:lnTo>
                    <a:pt x="2517" y="12399"/>
                  </a:lnTo>
                  <a:lnTo>
                    <a:pt x="2499" y="12179"/>
                  </a:lnTo>
                  <a:lnTo>
                    <a:pt x="2481" y="11960"/>
                  </a:lnTo>
                  <a:lnTo>
                    <a:pt x="2463" y="11741"/>
                  </a:lnTo>
                  <a:lnTo>
                    <a:pt x="2452" y="11521"/>
                  </a:lnTo>
                  <a:lnTo>
                    <a:pt x="2441" y="11298"/>
                  </a:lnTo>
                  <a:lnTo>
                    <a:pt x="2438" y="11074"/>
                  </a:lnTo>
                  <a:lnTo>
                    <a:pt x="673" y="11074"/>
                  </a:lnTo>
                  <a:close/>
                  <a:moveTo>
                    <a:pt x="19687" y="9956"/>
                  </a:moveTo>
                  <a:lnTo>
                    <a:pt x="19690" y="10561"/>
                  </a:lnTo>
                  <a:lnTo>
                    <a:pt x="19690" y="12622"/>
                  </a:lnTo>
                  <a:lnTo>
                    <a:pt x="19683" y="13263"/>
                  </a:lnTo>
                  <a:lnTo>
                    <a:pt x="19680" y="13530"/>
                  </a:lnTo>
                  <a:lnTo>
                    <a:pt x="19672" y="13741"/>
                  </a:lnTo>
                  <a:lnTo>
                    <a:pt x="19665" y="13894"/>
                  </a:lnTo>
                  <a:lnTo>
                    <a:pt x="19662" y="13942"/>
                  </a:lnTo>
                  <a:lnTo>
                    <a:pt x="19658" y="13969"/>
                  </a:lnTo>
                  <a:lnTo>
                    <a:pt x="19651" y="13978"/>
                  </a:lnTo>
                  <a:lnTo>
                    <a:pt x="19640" y="13982"/>
                  </a:lnTo>
                  <a:lnTo>
                    <a:pt x="19604" y="13995"/>
                  </a:lnTo>
                  <a:lnTo>
                    <a:pt x="19550" y="14008"/>
                  </a:lnTo>
                  <a:lnTo>
                    <a:pt x="19474" y="14017"/>
                  </a:lnTo>
                  <a:lnTo>
                    <a:pt x="19387" y="14026"/>
                  </a:lnTo>
                  <a:lnTo>
                    <a:pt x="19279" y="14030"/>
                  </a:lnTo>
                  <a:lnTo>
                    <a:pt x="19030" y="14035"/>
                  </a:lnTo>
                  <a:lnTo>
                    <a:pt x="18735" y="14035"/>
                  </a:lnTo>
                  <a:lnTo>
                    <a:pt x="18410" y="14030"/>
                  </a:lnTo>
                  <a:lnTo>
                    <a:pt x="18060" y="14017"/>
                  </a:lnTo>
                  <a:lnTo>
                    <a:pt x="17700" y="14004"/>
                  </a:lnTo>
                  <a:lnTo>
                    <a:pt x="16996" y="13973"/>
                  </a:lnTo>
                  <a:lnTo>
                    <a:pt x="16380" y="13942"/>
                  </a:lnTo>
                  <a:lnTo>
                    <a:pt x="15781" y="13907"/>
                  </a:lnTo>
                  <a:lnTo>
                    <a:pt x="16322" y="13885"/>
                  </a:lnTo>
                  <a:lnTo>
                    <a:pt x="16877" y="13859"/>
                  </a:lnTo>
                  <a:lnTo>
                    <a:pt x="17516" y="13820"/>
                  </a:lnTo>
                  <a:lnTo>
                    <a:pt x="17844" y="13793"/>
                  </a:lnTo>
                  <a:lnTo>
                    <a:pt x="18161" y="13767"/>
                  </a:lnTo>
                  <a:lnTo>
                    <a:pt x="18461" y="13736"/>
                  </a:lnTo>
                  <a:lnTo>
                    <a:pt x="18731" y="13706"/>
                  </a:lnTo>
                  <a:lnTo>
                    <a:pt x="18966" y="13670"/>
                  </a:lnTo>
                  <a:lnTo>
                    <a:pt x="19063" y="13653"/>
                  </a:lnTo>
                  <a:lnTo>
                    <a:pt x="19153" y="13631"/>
                  </a:lnTo>
                  <a:lnTo>
                    <a:pt x="19222" y="13613"/>
                  </a:lnTo>
                  <a:lnTo>
                    <a:pt x="19276" y="13592"/>
                  </a:lnTo>
                  <a:lnTo>
                    <a:pt x="19315" y="13565"/>
                  </a:lnTo>
                  <a:lnTo>
                    <a:pt x="19330" y="13552"/>
                  </a:lnTo>
                  <a:lnTo>
                    <a:pt x="19341" y="13543"/>
                  </a:lnTo>
                  <a:lnTo>
                    <a:pt x="19351" y="13513"/>
                  </a:lnTo>
                  <a:lnTo>
                    <a:pt x="19362" y="13464"/>
                  </a:lnTo>
                  <a:lnTo>
                    <a:pt x="19377" y="13399"/>
                  </a:lnTo>
                  <a:lnTo>
                    <a:pt x="19387" y="13315"/>
                  </a:lnTo>
                  <a:lnTo>
                    <a:pt x="19416" y="13122"/>
                  </a:lnTo>
                  <a:lnTo>
                    <a:pt x="19445" y="12881"/>
                  </a:lnTo>
                  <a:lnTo>
                    <a:pt x="19474" y="12600"/>
                  </a:lnTo>
                  <a:lnTo>
                    <a:pt x="19503" y="12298"/>
                  </a:lnTo>
                  <a:lnTo>
                    <a:pt x="19561" y="11662"/>
                  </a:lnTo>
                  <a:lnTo>
                    <a:pt x="19611" y="11030"/>
                  </a:lnTo>
                  <a:lnTo>
                    <a:pt x="19651" y="10486"/>
                  </a:lnTo>
                  <a:lnTo>
                    <a:pt x="19687" y="9956"/>
                  </a:lnTo>
                  <a:close/>
                  <a:moveTo>
                    <a:pt x="5894" y="7754"/>
                  </a:moveTo>
                  <a:lnTo>
                    <a:pt x="5865" y="8061"/>
                  </a:lnTo>
                  <a:lnTo>
                    <a:pt x="5840" y="8364"/>
                  </a:lnTo>
                  <a:lnTo>
                    <a:pt x="5819" y="8671"/>
                  </a:lnTo>
                  <a:lnTo>
                    <a:pt x="5797" y="8982"/>
                  </a:lnTo>
                  <a:lnTo>
                    <a:pt x="5783" y="9298"/>
                  </a:lnTo>
                  <a:lnTo>
                    <a:pt x="5772" y="9614"/>
                  </a:lnTo>
                  <a:lnTo>
                    <a:pt x="5761" y="9934"/>
                  </a:lnTo>
                  <a:lnTo>
                    <a:pt x="5757" y="10263"/>
                  </a:lnTo>
                  <a:lnTo>
                    <a:pt x="8426" y="10263"/>
                  </a:lnTo>
                  <a:lnTo>
                    <a:pt x="8426" y="7991"/>
                  </a:lnTo>
                  <a:lnTo>
                    <a:pt x="8094" y="7982"/>
                  </a:lnTo>
                  <a:lnTo>
                    <a:pt x="7770" y="7965"/>
                  </a:lnTo>
                  <a:lnTo>
                    <a:pt x="7446" y="7947"/>
                  </a:lnTo>
                  <a:lnTo>
                    <a:pt x="7126" y="7921"/>
                  </a:lnTo>
                  <a:lnTo>
                    <a:pt x="6812" y="7886"/>
                  </a:lnTo>
                  <a:lnTo>
                    <a:pt x="6503" y="7851"/>
                  </a:lnTo>
                  <a:lnTo>
                    <a:pt x="6197" y="7802"/>
                  </a:lnTo>
                  <a:lnTo>
                    <a:pt x="5894" y="7754"/>
                  </a:lnTo>
                  <a:close/>
                  <a:moveTo>
                    <a:pt x="12193" y="7653"/>
                  </a:moveTo>
                  <a:lnTo>
                    <a:pt x="12489" y="7653"/>
                  </a:lnTo>
                  <a:lnTo>
                    <a:pt x="12813" y="7658"/>
                  </a:lnTo>
                  <a:lnTo>
                    <a:pt x="13163" y="7671"/>
                  </a:lnTo>
                  <a:lnTo>
                    <a:pt x="13520" y="7684"/>
                  </a:lnTo>
                  <a:lnTo>
                    <a:pt x="14224" y="7715"/>
                  </a:lnTo>
                  <a:lnTo>
                    <a:pt x="14840" y="7745"/>
                  </a:lnTo>
                  <a:lnTo>
                    <a:pt x="15439" y="7780"/>
                  </a:lnTo>
                  <a:lnTo>
                    <a:pt x="14902" y="7802"/>
                  </a:lnTo>
                  <a:lnTo>
                    <a:pt x="14346" y="7833"/>
                  </a:lnTo>
                  <a:lnTo>
                    <a:pt x="13708" y="7872"/>
                  </a:lnTo>
                  <a:lnTo>
                    <a:pt x="13380" y="7894"/>
                  </a:lnTo>
                  <a:lnTo>
                    <a:pt x="13059" y="7921"/>
                  </a:lnTo>
                  <a:lnTo>
                    <a:pt x="12763" y="7951"/>
                  </a:lnTo>
                  <a:lnTo>
                    <a:pt x="12493" y="7982"/>
                  </a:lnTo>
                  <a:lnTo>
                    <a:pt x="12254" y="8017"/>
                  </a:lnTo>
                  <a:lnTo>
                    <a:pt x="12157" y="8035"/>
                  </a:lnTo>
                  <a:lnTo>
                    <a:pt x="12071" y="8057"/>
                  </a:lnTo>
                  <a:lnTo>
                    <a:pt x="11998" y="8079"/>
                  </a:lnTo>
                  <a:lnTo>
                    <a:pt x="11944" y="8101"/>
                  </a:lnTo>
                  <a:lnTo>
                    <a:pt x="11905" y="8122"/>
                  </a:lnTo>
                  <a:lnTo>
                    <a:pt x="11894" y="8136"/>
                  </a:lnTo>
                  <a:lnTo>
                    <a:pt x="11879" y="8144"/>
                  </a:lnTo>
                  <a:lnTo>
                    <a:pt x="11869" y="8175"/>
                  </a:lnTo>
                  <a:lnTo>
                    <a:pt x="11858" y="8223"/>
                  </a:lnTo>
                  <a:lnTo>
                    <a:pt x="11833" y="8372"/>
                  </a:lnTo>
                  <a:lnTo>
                    <a:pt x="11804" y="8570"/>
                  </a:lnTo>
                  <a:lnTo>
                    <a:pt x="11775" y="8811"/>
                  </a:lnTo>
                  <a:lnTo>
                    <a:pt x="11750" y="9087"/>
                  </a:lnTo>
                  <a:lnTo>
                    <a:pt x="11721" y="9390"/>
                  </a:lnTo>
                  <a:lnTo>
                    <a:pt x="11659" y="10030"/>
                  </a:lnTo>
                  <a:lnTo>
                    <a:pt x="11609" y="10657"/>
                  </a:lnTo>
                  <a:lnTo>
                    <a:pt x="11569" y="11206"/>
                  </a:lnTo>
                  <a:lnTo>
                    <a:pt x="11533" y="11732"/>
                  </a:lnTo>
                  <a:lnTo>
                    <a:pt x="11530" y="11127"/>
                  </a:lnTo>
                  <a:lnTo>
                    <a:pt x="11530" y="9793"/>
                  </a:lnTo>
                  <a:lnTo>
                    <a:pt x="11533" y="9070"/>
                  </a:lnTo>
                  <a:lnTo>
                    <a:pt x="11537" y="8425"/>
                  </a:lnTo>
                  <a:lnTo>
                    <a:pt x="11544" y="8158"/>
                  </a:lnTo>
                  <a:lnTo>
                    <a:pt x="11548" y="7947"/>
                  </a:lnTo>
                  <a:lnTo>
                    <a:pt x="11555" y="7794"/>
                  </a:lnTo>
                  <a:lnTo>
                    <a:pt x="11562" y="7745"/>
                  </a:lnTo>
                  <a:lnTo>
                    <a:pt x="11566" y="7719"/>
                  </a:lnTo>
                  <a:lnTo>
                    <a:pt x="11569" y="7710"/>
                  </a:lnTo>
                  <a:lnTo>
                    <a:pt x="11580" y="7706"/>
                  </a:lnTo>
                  <a:lnTo>
                    <a:pt x="11616" y="7693"/>
                  </a:lnTo>
                  <a:lnTo>
                    <a:pt x="11670" y="7680"/>
                  </a:lnTo>
                  <a:lnTo>
                    <a:pt x="11746" y="7671"/>
                  </a:lnTo>
                  <a:lnTo>
                    <a:pt x="11836" y="7662"/>
                  </a:lnTo>
                  <a:lnTo>
                    <a:pt x="11944" y="7658"/>
                  </a:lnTo>
                  <a:lnTo>
                    <a:pt x="12193" y="7653"/>
                  </a:lnTo>
                  <a:close/>
                  <a:moveTo>
                    <a:pt x="11299" y="7140"/>
                  </a:moveTo>
                  <a:lnTo>
                    <a:pt x="11259" y="7144"/>
                  </a:lnTo>
                  <a:lnTo>
                    <a:pt x="11227" y="7158"/>
                  </a:lnTo>
                  <a:lnTo>
                    <a:pt x="11198" y="7180"/>
                  </a:lnTo>
                  <a:lnTo>
                    <a:pt x="11173" y="7210"/>
                  </a:lnTo>
                  <a:lnTo>
                    <a:pt x="11151" y="7245"/>
                  </a:lnTo>
                  <a:lnTo>
                    <a:pt x="11133" y="7285"/>
                  </a:lnTo>
                  <a:lnTo>
                    <a:pt x="11126" y="7329"/>
                  </a:lnTo>
                  <a:lnTo>
                    <a:pt x="11122" y="7381"/>
                  </a:lnTo>
                  <a:lnTo>
                    <a:pt x="11122" y="14320"/>
                  </a:lnTo>
                  <a:lnTo>
                    <a:pt x="11126" y="14368"/>
                  </a:lnTo>
                  <a:lnTo>
                    <a:pt x="11133" y="14412"/>
                  </a:lnTo>
                  <a:lnTo>
                    <a:pt x="11151" y="14451"/>
                  </a:lnTo>
                  <a:lnTo>
                    <a:pt x="11173" y="14486"/>
                  </a:lnTo>
                  <a:lnTo>
                    <a:pt x="11198" y="14517"/>
                  </a:lnTo>
                  <a:lnTo>
                    <a:pt x="11227" y="14535"/>
                  </a:lnTo>
                  <a:lnTo>
                    <a:pt x="11259" y="14556"/>
                  </a:lnTo>
                  <a:lnTo>
                    <a:pt x="11299" y="14561"/>
                  </a:lnTo>
                  <a:lnTo>
                    <a:pt x="19892" y="14561"/>
                  </a:lnTo>
                  <a:lnTo>
                    <a:pt x="19928" y="14556"/>
                  </a:lnTo>
                  <a:lnTo>
                    <a:pt x="19964" y="14535"/>
                  </a:lnTo>
                  <a:lnTo>
                    <a:pt x="19993" y="14517"/>
                  </a:lnTo>
                  <a:lnTo>
                    <a:pt x="20018" y="14486"/>
                  </a:lnTo>
                  <a:lnTo>
                    <a:pt x="20040" y="14451"/>
                  </a:lnTo>
                  <a:lnTo>
                    <a:pt x="20054" y="14412"/>
                  </a:lnTo>
                  <a:lnTo>
                    <a:pt x="20065" y="14368"/>
                  </a:lnTo>
                  <a:lnTo>
                    <a:pt x="20069" y="14320"/>
                  </a:lnTo>
                  <a:lnTo>
                    <a:pt x="20069" y="7381"/>
                  </a:lnTo>
                  <a:lnTo>
                    <a:pt x="20065" y="7329"/>
                  </a:lnTo>
                  <a:lnTo>
                    <a:pt x="20054" y="7285"/>
                  </a:lnTo>
                  <a:lnTo>
                    <a:pt x="20040" y="7245"/>
                  </a:lnTo>
                  <a:lnTo>
                    <a:pt x="20018" y="7210"/>
                  </a:lnTo>
                  <a:lnTo>
                    <a:pt x="19993" y="7180"/>
                  </a:lnTo>
                  <a:lnTo>
                    <a:pt x="19964" y="7158"/>
                  </a:lnTo>
                  <a:lnTo>
                    <a:pt x="19928" y="7144"/>
                  </a:lnTo>
                  <a:lnTo>
                    <a:pt x="19892" y="7140"/>
                  </a:lnTo>
                  <a:lnTo>
                    <a:pt x="11299" y="7140"/>
                  </a:lnTo>
                  <a:close/>
                  <a:moveTo>
                    <a:pt x="3482" y="7118"/>
                  </a:moveTo>
                  <a:lnTo>
                    <a:pt x="3439" y="7298"/>
                  </a:lnTo>
                  <a:lnTo>
                    <a:pt x="3403" y="7487"/>
                  </a:lnTo>
                  <a:lnTo>
                    <a:pt x="3367" y="7675"/>
                  </a:lnTo>
                  <a:lnTo>
                    <a:pt x="3302" y="8061"/>
                  </a:lnTo>
                  <a:lnTo>
                    <a:pt x="3273" y="8250"/>
                  </a:lnTo>
                  <a:lnTo>
                    <a:pt x="3244" y="8447"/>
                  </a:lnTo>
                  <a:lnTo>
                    <a:pt x="3219" y="8644"/>
                  </a:lnTo>
                  <a:lnTo>
                    <a:pt x="3197" y="8842"/>
                  </a:lnTo>
                  <a:lnTo>
                    <a:pt x="3179" y="9039"/>
                  </a:lnTo>
                  <a:lnTo>
                    <a:pt x="3161" y="9236"/>
                  </a:lnTo>
                  <a:lnTo>
                    <a:pt x="3143" y="9438"/>
                  </a:lnTo>
                  <a:lnTo>
                    <a:pt x="3133" y="9644"/>
                  </a:lnTo>
                  <a:lnTo>
                    <a:pt x="3122" y="9850"/>
                  </a:lnTo>
                  <a:lnTo>
                    <a:pt x="3111" y="10057"/>
                  </a:lnTo>
                  <a:lnTo>
                    <a:pt x="3107" y="10263"/>
                  </a:lnTo>
                  <a:lnTo>
                    <a:pt x="5088" y="10263"/>
                  </a:lnTo>
                  <a:lnTo>
                    <a:pt x="5095" y="9921"/>
                  </a:lnTo>
                  <a:lnTo>
                    <a:pt x="5106" y="9583"/>
                  </a:lnTo>
                  <a:lnTo>
                    <a:pt x="5117" y="9245"/>
                  </a:lnTo>
                  <a:lnTo>
                    <a:pt x="5135" y="8916"/>
                  </a:lnTo>
                  <a:lnTo>
                    <a:pt x="5153" y="8592"/>
                  </a:lnTo>
                  <a:lnTo>
                    <a:pt x="5178" y="8263"/>
                  </a:lnTo>
                  <a:lnTo>
                    <a:pt x="5203" y="7943"/>
                  </a:lnTo>
                  <a:lnTo>
                    <a:pt x="5235" y="7631"/>
                  </a:lnTo>
                  <a:lnTo>
                    <a:pt x="4904" y="7548"/>
                  </a:lnTo>
                  <a:lnTo>
                    <a:pt x="4580" y="7469"/>
                  </a:lnTo>
                  <a:lnTo>
                    <a:pt x="4270" y="7381"/>
                  </a:lnTo>
                  <a:lnTo>
                    <a:pt x="3961" y="7285"/>
                  </a:lnTo>
                  <a:lnTo>
                    <a:pt x="3719" y="7201"/>
                  </a:lnTo>
                  <a:lnTo>
                    <a:pt x="3482" y="7118"/>
                  </a:lnTo>
                  <a:close/>
                  <a:moveTo>
                    <a:pt x="10859" y="6601"/>
                  </a:moveTo>
                  <a:lnTo>
                    <a:pt x="20332" y="6601"/>
                  </a:lnTo>
                  <a:lnTo>
                    <a:pt x="20350" y="6605"/>
                  </a:lnTo>
                  <a:lnTo>
                    <a:pt x="20386" y="6627"/>
                  </a:lnTo>
                  <a:lnTo>
                    <a:pt x="20418" y="6653"/>
                  </a:lnTo>
                  <a:lnTo>
                    <a:pt x="20447" y="6684"/>
                  </a:lnTo>
                  <a:lnTo>
                    <a:pt x="20469" y="6723"/>
                  </a:lnTo>
                  <a:lnTo>
                    <a:pt x="20487" y="6772"/>
                  </a:lnTo>
                  <a:lnTo>
                    <a:pt x="20497" y="6820"/>
                  </a:lnTo>
                  <a:lnTo>
                    <a:pt x="20501" y="6881"/>
                  </a:lnTo>
                  <a:lnTo>
                    <a:pt x="20501" y="14837"/>
                  </a:lnTo>
                  <a:lnTo>
                    <a:pt x="20497" y="14890"/>
                  </a:lnTo>
                  <a:lnTo>
                    <a:pt x="20487" y="14938"/>
                  </a:lnTo>
                  <a:lnTo>
                    <a:pt x="20469" y="14986"/>
                  </a:lnTo>
                  <a:lnTo>
                    <a:pt x="20447" y="15030"/>
                  </a:lnTo>
                  <a:lnTo>
                    <a:pt x="20418" y="15065"/>
                  </a:lnTo>
                  <a:lnTo>
                    <a:pt x="20386" y="15087"/>
                  </a:lnTo>
                  <a:lnTo>
                    <a:pt x="20350" y="15105"/>
                  </a:lnTo>
                  <a:lnTo>
                    <a:pt x="20332" y="15109"/>
                  </a:lnTo>
                  <a:lnTo>
                    <a:pt x="10859" y="15109"/>
                  </a:lnTo>
                  <a:lnTo>
                    <a:pt x="10838" y="15105"/>
                  </a:lnTo>
                  <a:lnTo>
                    <a:pt x="10802" y="15087"/>
                  </a:lnTo>
                  <a:lnTo>
                    <a:pt x="10773" y="15065"/>
                  </a:lnTo>
                  <a:lnTo>
                    <a:pt x="10744" y="15030"/>
                  </a:lnTo>
                  <a:lnTo>
                    <a:pt x="10719" y="14986"/>
                  </a:lnTo>
                  <a:lnTo>
                    <a:pt x="10697" y="14938"/>
                  </a:lnTo>
                  <a:lnTo>
                    <a:pt x="10687" y="14890"/>
                  </a:lnTo>
                  <a:lnTo>
                    <a:pt x="10683" y="14837"/>
                  </a:lnTo>
                  <a:lnTo>
                    <a:pt x="10683" y="6881"/>
                  </a:lnTo>
                  <a:lnTo>
                    <a:pt x="10687" y="6820"/>
                  </a:lnTo>
                  <a:lnTo>
                    <a:pt x="10697" y="6772"/>
                  </a:lnTo>
                  <a:lnTo>
                    <a:pt x="10719" y="6723"/>
                  </a:lnTo>
                  <a:lnTo>
                    <a:pt x="10744" y="6684"/>
                  </a:lnTo>
                  <a:lnTo>
                    <a:pt x="10773" y="6653"/>
                  </a:lnTo>
                  <a:lnTo>
                    <a:pt x="10802" y="6627"/>
                  </a:lnTo>
                  <a:lnTo>
                    <a:pt x="10838" y="6605"/>
                  </a:lnTo>
                  <a:lnTo>
                    <a:pt x="10859" y="6601"/>
                  </a:lnTo>
                  <a:close/>
                  <a:moveTo>
                    <a:pt x="1577" y="6123"/>
                  </a:moveTo>
                  <a:lnTo>
                    <a:pt x="1480" y="6359"/>
                  </a:lnTo>
                  <a:lnTo>
                    <a:pt x="1390" y="6601"/>
                  </a:lnTo>
                  <a:lnTo>
                    <a:pt x="1303" y="6842"/>
                  </a:lnTo>
                  <a:lnTo>
                    <a:pt x="1217" y="7087"/>
                  </a:lnTo>
                  <a:lnTo>
                    <a:pt x="1145" y="7337"/>
                  </a:lnTo>
                  <a:lnTo>
                    <a:pt x="1069" y="7592"/>
                  </a:lnTo>
                  <a:lnTo>
                    <a:pt x="1005" y="7846"/>
                  </a:lnTo>
                  <a:lnTo>
                    <a:pt x="947" y="8105"/>
                  </a:lnTo>
                  <a:lnTo>
                    <a:pt x="889" y="8364"/>
                  </a:lnTo>
                  <a:lnTo>
                    <a:pt x="843" y="8627"/>
                  </a:lnTo>
                  <a:lnTo>
                    <a:pt x="799" y="8894"/>
                  </a:lnTo>
                  <a:lnTo>
                    <a:pt x="763" y="9162"/>
                  </a:lnTo>
                  <a:lnTo>
                    <a:pt x="731" y="9434"/>
                  </a:lnTo>
                  <a:lnTo>
                    <a:pt x="709" y="9706"/>
                  </a:lnTo>
                  <a:lnTo>
                    <a:pt x="684" y="9986"/>
                  </a:lnTo>
                  <a:lnTo>
                    <a:pt x="673" y="10263"/>
                  </a:lnTo>
                  <a:lnTo>
                    <a:pt x="2438" y="10263"/>
                  </a:lnTo>
                  <a:lnTo>
                    <a:pt x="2441" y="10039"/>
                  </a:lnTo>
                  <a:lnTo>
                    <a:pt x="2452" y="9815"/>
                  </a:lnTo>
                  <a:lnTo>
                    <a:pt x="2463" y="9592"/>
                  </a:lnTo>
                  <a:lnTo>
                    <a:pt x="2481" y="9372"/>
                  </a:lnTo>
                  <a:lnTo>
                    <a:pt x="2499" y="9153"/>
                  </a:lnTo>
                  <a:lnTo>
                    <a:pt x="2517" y="8938"/>
                  </a:lnTo>
                  <a:lnTo>
                    <a:pt x="2538" y="8719"/>
                  </a:lnTo>
                  <a:lnTo>
                    <a:pt x="2589" y="8298"/>
                  </a:lnTo>
                  <a:lnTo>
                    <a:pt x="2618" y="8087"/>
                  </a:lnTo>
                  <a:lnTo>
                    <a:pt x="2650" y="7877"/>
                  </a:lnTo>
                  <a:lnTo>
                    <a:pt x="2686" y="7666"/>
                  </a:lnTo>
                  <a:lnTo>
                    <a:pt x="2722" y="7460"/>
                  </a:lnTo>
                  <a:lnTo>
                    <a:pt x="2762" y="7254"/>
                  </a:lnTo>
                  <a:lnTo>
                    <a:pt x="2805" y="7052"/>
                  </a:lnTo>
                  <a:lnTo>
                    <a:pt x="2848" y="6855"/>
                  </a:lnTo>
                  <a:lnTo>
                    <a:pt x="2675" y="6772"/>
                  </a:lnTo>
                  <a:lnTo>
                    <a:pt x="2502" y="6688"/>
                  </a:lnTo>
                  <a:lnTo>
                    <a:pt x="2337" y="6596"/>
                  </a:lnTo>
                  <a:lnTo>
                    <a:pt x="2175" y="6509"/>
                  </a:lnTo>
                  <a:lnTo>
                    <a:pt x="2016" y="6421"/>
                  </a:lnTo>
                  <a:lnTo>
                    <a:pt x="1865" y="6320"/>
                  </a:lnTo>
                  <a:lnTo>
                    <a:pt x="1721" y="6228"/>
                  </a:lnTo>
                  <a:lnTo>
                    <a:pt x="1577" y="6123"/>
                  </a:lnTo>
                  <a:close/>
                  <a:moveTo>
                    <a:pt x="6557" y="4061"/>
                  </a:moveTo>
                  <a:lnTo>
                    <a:pt x="6470" y="4386"/>
                  </a:lnTo>
                  <a:lnTo>
                    <a:pt x="6384" y="4719"/>
                  </a:lnTo>
                  <a:lnTo>
                    <a:pt x="6305" y="5066"/>
                  </a:lnTo>
                  <a:lnTo>
                    <a:pt x="6233" y="5425"/>
                  </a:lnTo>
                  <a:lnTo>
                    <a:pt x="6161" y="5789"/>
                  </a:lnTo>
                  <a:lnTo>
                    <a:pt x="6100" y="6166"/>
                  </a:lnTo>
                  <a:lnTo>
                    <a:pt x="6038" y="6552"/>
                  </a:lnTo>
                  <a:lnTo>
                    <a:pt x="5984" y="6951"/>
                  </a:lnTo>
                  <a:lnTo>
                    <a:pt x="6276" y="6995"/>
                  </a:lnTo>
                  <a:lnTo>
                    <a:pt x="6568" y="7039"/>
                  </a:lnTo>
                  <a:lnTo>
                    <a:pt x="6870" y="7074"/>
                  </a:lnTo>
                  <a:lnTo>
                    <a:pt x="7169" y="7109"/>
                  </a:lnTo>
                  <a:lnTo>
                    <a:pt x="7479" y="7136"/>
                  </a:lnTo>
                  <a:lnTo>
                    <a:pt x="7792" y="7153"/>
                  </a:lnTo>
                  <a:lnTo>
                    <a:pt x="8105" y="7171"/>
                  </a:lnTo>
                  <a:lnTo>
                    <a:pt x="8426" y="7180"/>
                  </a:lnTo>
                  <a:lnTo>
                    <a:pt x="8426" y="4197"/>
                  </a:lnTo>
                  <a:lnTo>
                    <a:pt x="8184" y="4188"/>
                  </a:lnTo>
                  <a:lnTo>
                    <a:pt x="7943" y="4180"/>
                  </a:lnTo>
                  <a:lnTo>
                    <a:pt x="7709" y="4166"/>
                  </a:lnTo>
                  <a:lnTo>
                    <a:pt x="7475" y="4153"/>
                  </a:lnTo>
                  <a:lnTo>
                    <a:pt x="7241" y="4136"/>
                  </a:lnTo>
                  <a:lnTo>
                    <a:pt x="7014" y="4114"/>
                  </a:lnTo>
                  <a:lnTo>
                    <a:pt x="6780" y="4088"/>
                  </a:lnTo>
                  <a:lnTo>
                    <a:pt x="6557" y="4061"/>
                  </a:lnTo>
                  <a:close/>
                  <a:moveTo>
                    <a:pt x="4749" y="3719"/>
                  </a:moveTo>
                  <a:lnTo>
                    <a:pt x="4670" y="3864"/>
                  </a:lnTo>
                  <a:lnTo>
                    <a:pt x="4591" y="4013"/>
                  </a:lnTo>
                  <a:lnTo>
                    <a:pt x="4515" y="4158"/>
                  </a:lnTo>
                  <a:lnTo>
                    <a:pt x="4440" y="4311"/>
                  </a:lnTo>
                  <a:lnTo>
                    <a:pt x="4364" y="4469"/>
                  </a:lnTo>
                  <a:lnTo>
                    <a:pt x="4296" y="4623"/>
                  </a:lnTo>
                  <a:lnTo>
                    <a:pt x="4220" y="4785"/>
                  </a:lnTo>
                  <a:lnTo>
                    <a:pt x="4155" y="4952"/>
                  </a:lnTo>
                  <a:lnTo>
                    <a:pt x="4090" y="5114"/>
                  </a:lnTo>
                  <a:lnTo>
                    <a:pt x="4022" y="5280"/>
                  </a:lnTo>
                  <a:lnTo>
                    <a:pt x="3961" y="5452"/>
                  </a:lnTo>
                  <a:lnTo>
                    <a:pt x="3903" y="5623"/>
                  </a:lnTo>
                  <a:lnTo>
                    <a:pt x="3846" y="5798"/>
                  </a:lnTo>
                  <a:lnTo>
                    <a:pt x="3784" y="5978"/>
                  </a:lnTo>
                  <a:lnTo>
                    <a:pt x="3730" y="6158"/>
                  </a:lnTo>
                  <a:lnTo>
                    <a:pt x="3680" y="6337"/>
                  </a:lnTo>
                  <a:lnTo>
                    <a:pt x="3871" y="6408"/>
                  </a:lnTo>
                  <a:lnTo>
                    <a:pt x="4065" y="6478"/>
                  </a:lnTo>
                  <a:lnTo>
                    <a:pt x="4267" y="6539"/>
                  </a:lnTo>
                  <a:lnTo>
                    <a:pt x="4468" y="6601"/>
                  </a:lnTo>
                  <a:lnTo>
                    <a:pt x="4677" y="6662"/>
                  </a:lnTo>
                  <a:lnTo>
                    <a:pt x="4890" y="6719"/>
                  </a:lnTo>
                  <a:lnTo>
                    <a:pt x="5106" y="6772"/>
                  </a:lnTo>
                  <a:lnTo>
                    <a:pt x="5325" y="6820"/>
                  </a:lnTo>
                  <a:lnTo>
                    <a:pt x="5358" y="6557"/>
                  </a:lnTo>
                  <a:lnTo>
                    <a:pt x="5397" y="6298"/>
                  </a:lnTo>
                  <a:lnTo>
                    <a:pt x="5437" y="6044"/>
                  </a:lnTo>
                  <a:lnTo>
                    <a:pt x="5480" y="5794"/>
                  </a:lnTo>
                  <a:lnTo>
                    <a:pt x="5523" y="5544"/>
                  </a:lnTo>
                  <a:lnTo>
                    <a:pt x="5567" y="5298"/>
                  </a:lnTo>
                  <a:lnTo>
                    <a:pt x="5621" y="5061"/>
                  </a:lnTo>
                  <a:lnTo>
                    <a:pt x="5667" y="4824"/>
                  </a:lnTo>
                  <a:lnTo>
                    <a:pt x="5718" y="4601"/>
                  </a:lnTo>
                  <a:lnTo>
                    <a:pt x="5768" y="4381"/>
                  </a:lnTo>
                  <a:lnTo>
                    <a:pt x="5826" y="4171"/>
                  </a:lnTo>
                  <a:lnTo>
                    <a:pt x="5880" y="3960"/>
                  </a:lnTo>
                  <a:lnTo>
                    <a:pt x="5588" y="3908"/>
                  </a:lnTo>
                  <a:lnTo>
                    <a:pt x="5307" y="3851"/>
                  </a:lnTo>
                  <a:lnTo>
                    <a:pt x="5027" y="3789"/>
                  </a:lnTo>
                  <a:lnTo>
                    <a:pt x="4749" y="3719"/>
                  </a:lnTo>
                  <a:close/>
                  <a:moveTo>
                    <a:pt x="3395" y="3289"/>
                  </a:moveTo>
                  <a:lnTo>
                    <a:pt x="3212" y="3491"/>
                  </a:lnTo>
                  <a:lnTo>
                    <a:pt x="3125" y="3592"/>
                  </a:lnTo>
                  <a:lnTo>
                    <a:pt x="3035" y="3697"/>
                  </a:lnTo>
                  <a:lnTo>
                    <a:pt x="2881" y="3895"/>
                  </a:lnTo>
                  <a:lnTo>
                    <a:pt x="2726" y="4101"/>
                  </a:lnTo>
                  <a:lnTo>
                    <a:pt x="2578" y="4307"/>
                  </a:lnTo>
                  <a:lnTo>
                    <a:pt x="2434" y="4522"/>
                  </a:lnTo>
                  <a:lnTo>
                    <a:pt x="2160" y="4960"/>
                  </a:lnTo>
                  <a:lnTo>
                    <a:pt x="2031" y="5188"/>
                  </a:lnTo>
                  <a:lnTo>
                    <a:pt x="1912" y="5421"/>
                  </a:lnTo>
                  <a:lnTo>
                    <a:pt x="2020" y="5500"/>
                  </a:lnTo>
                  <a:lnTo>
                    <a:pt x="2139" y="5579"/>
                  </a:lnTo>
                  <a:lnTo>
                    <a:pt x="2258" y="5658"/>
                  </a:lnTo>
                  <a:lnTo>
                    <a:pt x="2384" y="5732"/>
                  </a:lnTo>
                  <a:lnTo>
                    <a:pt x="2513" y="5802"/>
                  </a:lnTo>
                  <a:lnTo>
                    <a:pt x="2643" y="5877"/>
                  </a:lnTo>
                  <a:lnTo>
                    <a:pt x="2783" y="5952"/>
                  </a:lnTo>
                  <a:lnTo>
                    <a:pt x="2924" y="6017"/>
                  </a:lnTo>
                  <a:lnTo>
                    <a:pt x="3046" y="6074"/>
                  </a:lnTo>
                  <a:lnTo>
                    <a:pt x="3147" y="5728"/>
                  </a:lnTo>
                  <a:lnTo>
                    <a:pt x="3259" y="5390"/>
                  </a:lnTo>
                  <a:lnTo>
                    <a:pt x="3374" y="5057"/>
                  </a:lnTo>
                  <a:lnTo>
                    <a:pt x="3431" y="4895"/>
                  </a:lnTo>
                  <a:lnTo>
                    <a:pt x="3500" y="4737"/>
                  </a:lnTo>
                  <a:lnTo>
                    <a:pt x="3561" y="4574"/>
                  </a:lnTo>
                  <a:lnTo>
                    <a:pt x="3626" y="4416"/>
                  </a:lnTo>
                  <a:lnTo>
                    <a:pt x="3694" y="4263"/>
                  </a:lnTo>
                  <a:lnTo>
                    <a:pt x="3763" y="4109"/>
                  </a:lnTo>
                  <a:lnTo>
                    <a:pt x="3831" y="3960"/>
                  </a:lnTo>
                  <a:lnTo>
                    <a:pt x="3907" y="3811"/>
                  </a:lnTo>
                  <a:lnTo>
                    <a:pt x="3979" y="3667"/>
                  </a:lnTo>
                  <a:lnTo>
                    <a:pt x="4058" y="3522"/>
                  </a:lnTo>
                  <a:lnTo>
                    <a:pt x="3961" y="3495"/>
                  </a:lnTo>
                  <a:lnTo>
                    <a:pt x="3676" y="3395"/>
                  </a:lnTo>
                  <a:lnTo>
                    <a:pt x="3395" y="3289"/>
                  </a:lnTo>
                  <a:close/>
                  <a:moveTo>
                    <a:pt x="12271" y="1785"/>
                  </a:moveTo>
                  <a:lnTo>
                    <a:pt x="12375" y="1903"/>
                  </a:lnTo>
                  <a:lnTo>
                    <a:pt x="12476" y="2022"/>
                  </a:lnTo>
                  <a:lnTo>
                    <a:pt x="12574" y="2149"/>
                  </a:lnTo>
                  <a:lnTo>
                    <a:pt x="12674" y="2272"/>
                  </a:lnTo>
                  <a:lnTo>
                    <a:pt x="12768" y="2403"/>
                  </a:lnTo>
                  <a:lnTo>
                    <a:pt x="12865" y="2539"/>
                  </a:lnTo>
                  <a:lnTo>
                    <a:pt x="12955" y="2671"/>
                  </a:lnTo>
                  <a:lnTo>
                    <a:pt x="13045" y="2811"/>
                  </a:lnTo>
                  <a:lnTo>
                    <a:pt x="13214" y="2759"/>
                  </a:lnTo>
                  <a:lnTo>
                    <a:pt x="13384" y="2706"/>
                  </a:lnTo>
                  <a:lnTo>
                    <a:pt x="13492" y="2671"/>
                  </a:lnTo>
                  <a:lnTo>
                    <a:pt x="13196" y="2425"/>
                  </a:lnTo>
                  <a:lnTo>
                    <a:pt x="12901" y="2197"/>
                  </a:lnTo>
                  <a:lnTo>
                    <a:pt x="12746" y="2088"/>
                  </a:lnTo>
                  <a:lnTo>
                    <a:pt x="12588" y="1982"/>
                  </a:lnTo>
                  <a:lnTo>
                    <a:pt x="12429" y="1882"/>
                  </a:lnTo>
                  <a:lnTo>
                    <a:pt x="12271" y="1785"/>
                  </a:lnTo>
                  <a:close/>
                  <a:moveTo>
                    <a:pt x="5246" y="1785"/>
                  </a:moveTo>
                  <a:lnTo>
                    <a:pt x="5088" y="1882"/>
                  </a:lnTo>
                  <a:lnTo>
                    <a:pt x="4929" y="1982"/>
                  </a:lnTo>
                  <a:lnTo>
                    <a:pt x="4774" y="2088"/>
                  </a:lnTo>
                  <a:lnTo>
                    <a:pt x="4620" y="2197"/>
                  </a:lnTo>
                  <a:lnTo>
                    <a:pt x="4472" y="2311"/>
                  </a:lnTo>
                  <a:lnTo>
                    <a:pt x="4321" y="2425"/>
                  </a:lnTo>
                  <a:lnTo>
                    <a:pt x="4173" y="2548"/>
                  </a:lnTo>
                  <a:lnTo>
                    <a:pt x="4029" y="2671"/>
                  </a:lnTo>
                  <a:lnTo>
                    <a:pt x="4249" y="2741"/>
                  </a:lnTo>
                  <a:lnTo>
                    <a:pt x="4472" y="2811"/>
                  </a:lnTo>
                  <a:lnTo>
                    <a:pt x="4562" y="2671"/>
                  </a:lnTo>
                  <a:lnTo>
                    <a:pt x="4656" y="2539"/>
                  </a:lnTo>
                  <a:lnTo>
                    <a:pt x="4749" y="2403"/>
                  </a:lnTo>
                  <a:lnTo>
                    <a:pt x="4846" y="2272"/>
                  </a:lnTo>
                  <a:lnTo>
                    <a:pt x="4944" y="2149"/>
                  </a:lnTo>
                  <a:lnTo>
                    <a:pt x="5045" y="2022"/>
                  </a:lnTo>
                  <a:lnTo>
                    <a:pt x="5142" y="1903"/>
                  </a:lnTo>
                  <a:lnTo>
                    <a:pt x="5246" y="1785"/>
                  </a:lnTo>
                  <a:close/>
                  <a:moveTo>
                    <a:pt x="10575" y="1338"/>
                  </a:moveTo>
                  <a:lnTo>
                    <a:pt x="10690" y="1526"/>
                  </a:lnTo>
                  <a:lnTo>
                    <a:pt x="10802" y="1732"/>
                  </a:lnTo>
                  <a:lnTo>
                    <a:pt x="10914" y="1947"/>
                  </a:lnTo>
                  <a:lnTo>
                    <a:pt x="11018" y="2175"/>
                  </a:lnTo>
                  <a:lnTo>
                    <a:pt x="11119" y="2412"/>
                  </a:lnTo>
                  <a:lnTo>
                    <a:pt x="11216" y="2658"/>
                  </a:lnTo>
                  <a:lnTo>
                    <a:pt x="11313" y="2912"/>
                  </a:lnTo>
                  <a:lnTo>
                    <a:pt x="11403" y="3180"/>
                  </a:lnTo>
                  <a:lnTo>
                    <a:pt x="11634" y="3140"/>
                  </a:lnTo>
                  <a:lnTo>
                    <a:pt x="11861" y="3096"/>
                  </a:lnTo>
                  <a:lnTo>
                    <a:pt x="12091" y="3053"/>
                  </a:lnTo>
                  <a:lnTo>
                    <a:pt x="12311" y="3000"/>
                  </a:lnTo>
                  <a:lnTo>
                    <a:pt x="12213" y="2868"/>
                  </a:lnTo>
                  <a:lnTo>
                    <a:pt x="12113" y="2737"/>
                  </a:lnTo>
                  <a:lnTo>
                    <a:pt x="12012" y="2610"/>
                  </a:lnTo>
                  <a:lnTo>
                    <a:pt x="11911" y="2487"/>
                  </a:lnTo>
                  <a:lnTo>
                    <a:pt x="11807" y="2368"/>
                  </a:lnTo>
                  <a:lnTo>
                    <a:pt x="11702" y="2254"/>
                  </a:lnTo>
                  <a:lnTo>
                    <a:pt x="11594" y="2145"/>
                  </a:lnTo>
                  <a:lnTo>
                    <a:pt x="11483" y="2035"/>
                  </a:lnTo>
                  <a:lnTo>
                    <a:pt x="11378" y="1934"/>
                  </a:lnTo>
                  <a:lnTo>
                    <a:pt x="11263" y="1838"/>
                  </a:lnTo>
                  <a:lnTo>
                    <a:pt x="11155" y="1741"/>
                  </a:lnTo>
                  <a:lnTo>
                    <a:pt x="11040" y="1649"/>
                  </a:lnTo>
                  <a:lnTo>
                    <a:pt x="10928" y="1566"/>
                  </a:lnTo>
                  <a:lnTo>
                    <a:pt x="10809" y="1482"/>
                  </a:lnTo>
                  <a:lnTo>
                    <a:pt x="10690" y="1408"/>
                  </a:lnTo>
                  <a:lnTo>
                    <a:pt x="10575" y="1338"/>
                  </a:lnTo>
                  <a:close/>
                  <a:moveTo>
                    <a:pt x="6942" y="1338"/>
                  </a:moveTo>
                  <a:lnTo>
                    <a:pt x="6827" y="1408"/>
                  </a:lnTo>
                  <a:lnTo>
                    <a:pt x="6708" y="1482"/>
                  </a:lnTo>
                  <a:lnTo>
                    <a:pt x="6593" y="1566"/>
                  </a:lnTo>
                  <a:lnTo>
                    <a:pt x="6478" y="1653"/>
                  </a:lnTo>
                  <a:lnTo>
                    <a:pt x="6362" y="1741"/>
                  </a:lnTo>
                  <a:lnTo>
                    <a:pt x="6254" y="1838"/>
                  </a:lnTo>
                  <a:lnTo>
                    <a:pt x="6139" y="1934"/>
                  </a:lnTo>
                  <a:lnTo>
                    <a:pt x="6035" y="2035"/>
                  </a:lnTo>
                  <a:lnTo>
                    <a:pt x="5923" y="2145"/>
                  </a:lnTo>
                  <a:lnTo>
                    <a:pt x="5819" y="2254"/>
                  </a:lnTo>
                  <a:lnTo>
                    <a:pt x="5711" y="2368"/>
                  </a:lnTo>
                  <a:lnTo>
                    <a:pt x="5610" y="2487"/>
                  </a:lnTo>
                  <a:lnTo>
                    <a:pt x="5505" y="2614"/>
                  </a:lnTo>
                  <a:lnTo>
                    <a:pt x="5405" y="2737"/>
                  </a:lnTo>
                  <a:lnTo>
                    <a:pt x="5307" y="2868"/>
                  </a:lnTo>
                  <a:lnTo>
                    <a:pt x="5207" y="3000"/>
                  </a:lnTo>
                  <a:lnTo>
                    <a:pt x="5430" y="3053"/>
                  </a:lnTo>
                  <a:lnTo>
                    <a:pt x="5657" y="3096"/>
                  </a:lnTo>
                  <a:lnTo>
                    <a:pt x="5883" y="3140"/>
                  </a:lnTo>
                  <a:lnTo>
                    <a:pt x="6114" y="3180"/>
                  </a:lnTo>
                  <a:lnTo>
                    <a:pt x="6208" y="2912"/>
                  </a:lnTo>
                  <a:lnTo>
                    <a:pt x="6301" y="2658"/>
                  </a:lnTo>
                  <a:lnTo>
                    <a:pt x="6402" y="2412"/>
                  </a:lnTo>
                  <a:lnTo>
                    <a:pt x="6503" y="2175"/>
                  </a:lnTo>
                  <a:lnTo>
                    <a:pt x="6607" y="1947"/>
                  </a:lnTo>
                  <a:lnTo>
                    <a:pt x="6715" y="1732"/>
                  </a:lnTo>
                  <a:lnTo>
                    <a:pt x="6827" y="1526"/>
                  </a:lnTo>
                  <a:lnTo>
                    <a:pt x="6942" y="1338"/>
                  </a:lnTo>
                  <a:close/>
                  <a:moveTo>
                    <a:pt x="9092" y="882"/>
                  </a:moveTo>
                  <a:lnTo>
                    <a:pt x="9092" y="3386"/>
                  </a:lnTo>
                  <a:lnTo>
                    <a:pt x="9506" y="3373"/>
                  </a:lnTo>
                  <a:lnTo>
                    <a:pt x="9913" y="3351"/>
                  </a:lnTo>
                  <a:lnTo>
                    <a:pt x="10319" y="3320"/>
                  </a:lnTo>
                  <a:lnTo>
                    <a:pt x="10716" y="3276"/>
                  </a:lnTo>
                  <a:lnTo>
                    <a:pt x="10611" y="2995"/>
                  </a:lnTo>
                  <a:lnTo>
                    <a:pt x="10503" y="2732"/>
                  </a:lnTo>
                  <a:lnTo>
                    <a:pt x="10395" y="2482"/>
                  </a:lnTo>
                  <a:lnTo>
                    <a:pt x="10283" y="2250"/>
                  </a:lnTo>
                  <a:lnTo>
                    <a:pt x="10226" y="2145"/>
                  </a:lnTo>
                  <a:lnTo>
                    <a:pt x="10168" y="2035"/>
                  </a:lnTo>
                  <a:lnTo>
                    <a:pt x="10111" y="1934"/>
                  </a:lnTo>
                  <a:lnTo>
                    <a:pt x="10053" y="1838"/>
                  </a:lnTo>
                  <a:lnTo>
                    <a:pt x="9995" y="1741"/>
                  </a:lnTo>
                  <a:lnTo>
                    <a:pt x="9938" y="1653"/>
                  </a:lnTo>
                  <a:lnTo>
                    <a:pt x="9873" y="1570"/>
                  </a:lnTo>
                  <a:lnTo>
                    <a:pt x="9815" y="1487"/>
                  </a:lnTo>
                  <a:lnTo>
                    <a:pt x="9722" y="1377"/>
                  </a:lnTo>
                  <a:lnTo>
                    <a:pt x="9632" y="1272"/>
                  </a:lnTo>
                  <a:lnTo>
                    <a:pt x="9542" y="1184"/>
                  </a:lnTo>
                  <a:lnTo>
                    <a:pt x="9452" y="1101"/>
                  </a:lnTo>
                  <a:lnTo>
                    <a:pt x="9362" y="1031"/>
                  </a:lnTo>
                  <a:lnTo>
                    <a:pt x="9272" y="969"/>
                  </a:lnTo>
                  <a:lnTo>
                    <a:pt x="9182" y="921"/>
                  </a:lnTo>
                  <a:lnTo>
                    <a:pt x="9092" y="882"/>
                  </a:lnTo>
                  <a:close/>
                  <a:moveTo>
                    <a:pt x="8426" y="882"/>
                  </a:moveTo>
                  <a:lnTo>
                    <a:pt x="8336" y="921"/>
                  </a:lnTo>
                  <a:lnTo>
                    <a:pt x="8249" y="969"/>
                  </a:lnTo>
                  <a:lnTo>
                    <a:pt x="8159" y="1031"/>
                  </a:lnTo>
                  <a:lnTo>
                    <a:pt x="8069" y="1101"/>
                  </a:lnTo>
                  <a:lnTo>
                    <a:pt x="7979" y="1184"/>
                  </a:lnTo>
                  <a:lnTo>
                    <a:pt x="7885" y="1272"/>
                  </a:lnTo>
                  <a:lnTo>
                    <a:pt x="7795" y="1377"/>
                  </a:lnTo>
                  <a:lnTo>
                    <a:pt x="7702" y="1487"/>
                  </a:lnTo>
                  <a:lnTo>
                    <a:pt x="7644" y="1570"/>
                  </a:lnTo>
                  <a:lnTo>
                    <a:pt x="7587" y="1653"/>
                  </a:lnTo>
                  <a:lnTo>
                    <a:pt x="7522" y="1741"/>
                  </a:lnTo>
                  <a:lnTo>
                    <a:pt x="7464" y="1838"/>
                  </a:lnTo>
                  <a:lnTo>
                    <a:pt x="7410" y="1934"/>
                  </a:lnTo>
                  <a:lnTo>
                    <a:pt x="7349" y="2035"/>
                  </a:lnTo>
                  <a:lnTo>
                    <a:pt x="7291" y="2140"/>
                  </a:lnTo>
                  <a:lnTo>
                    <a:pt x="7237" y="2250"/>
                  </a:lnTo>
                  <a:lnTo>
                    <a:pt x="7180" y="2368"/>
                  </a:lnTo>
                  <a:lnTo>
                    <a:pt x="7122" y="2482"/>
                  </a:lnTo>
                  <a:lnTo>
                    <a:pt x="7014" y="2732"/>
                  </a:lnTo>
                  <a:lnTo>
                    <a:pt x="6906" y="2995"/>
                  </a:lnTo>
                  <a:lnTo>
                    <a:pt x="6805" y="3276"/>
                  </a:lnTo>
                  <a:lnTo>
                    <a:pt x="7201" y="3316"/>
                  </a:lnTo>
                  <a:lnTo>
                    <a:pt x="7605" y="3351"/>
                  </a:lnTo>
                  <a:lnTo>
                    <a:pt x="8011" y="3373"/>
                  </a:lnTo>
                  <a:lnTo>
                    <a:pt x="8426" y="3386"/>
                  </a:lnTo>
                  <a:lnTo>
                    <a:pt x="8426" y="882"/>
                  </a:lnTo>
                  <a:close/>
                  <a:moveTo>
                    <a:pt x="8566" y="0"/>
                  </a:moveTo>
                  <a:lnTo>
                    <a:pt x="8955" y="0"/>
                  </a:lnTo>
                  <a:lnTo>
                    <a:pt x="9149" y="9"/>
                  </a:lnTo>
                  <a:lnTo>
                    <a:pt x="9344" y="22"/>
                  </a:lnTo>
                  <a:lnTo>
                    <a:pt x="9535" y="39"/>
                  </a:lnTo>
                  <a:lnTo>
                    <a:pt x="9722" y="61"/>
                  </a:lnTo>
                  <a:lnTo>
                    <a:pt x="9913" y="88"/>
                  </a:lnTo>
                  <a:lnTo>
                    <a:pt x="10100" y="127"/>
                  </a:lnTo>
                  <a:lnTo>
                    <a:pt x="10287" y="162"/>
                  </a:lnTo>
                  <a:lnTo>
                    <a:pt x="10474" y="206"/>
                  </a:lnTo>
                  <a:lnTo>
                    <a:pt x="10658" y="250"/>
                  </a:lnTo>
                  <a:lnTo>
                    <a:pt x="10842" y="303"/>
                  </a:lnTo>
                  <a:lnTo>
                    <a:pt x="11022" y="355"/>
                  </a:lnTo>
                  <a:lnTo>
                    <a:pt x="11202" y="421"/>
                  </a:lnTo>
                  <a:lnTo>
                    <a:pt x="11382" y="487"/>
                  </a:lnTo>
                  <a:lnTo>
                    <a:pt x="11558" y="553"/>
                  </a:lnTo>
                  <a:lnTo>
                    <a:pt x="11735" y="632"/>
                  </a:lnTo>
                  <a:lnTo>
                    <a:pt x="12080" y="789"/>
                  </a:lnTo>
                  <a:lnTo>
                    <a:pt x="12246" y="882"/>
                  </a:lnTo>
                  <a:lnTo>
                    <a:pt x="12415" y="969"/>
                  </a:lnTo>
                  <a:lnTo>
                    <a:pt x="12581" y="1061"/>
                  </a:lnTo>
                  <a:lnTo>
                    <a:pt x="12746" y="1167"/>
                  </a:lnTo>
                  <a:lnTo>
                    <a:pt x="12908" y="1267"/>
                  </a:lnTo>
                  <a:lnTo>
                    <a:pt x="13067" y="1377"/>
                  </a:lnTo>
                  <a:lnTo>
                    <a:pt x="13225" y="1487"/>
                  </a:lnTo>
                  <a:lnTo>
                    <a:pt x="13380" y="1605"/>
                  </a:lnTo>
                  <a:lnTo>
                    <a:pt x="13535" y="1724"/>
                  </a:lnTo>
                  <a:lnTo>
                    <a:pt x="13686" y="1846"/>
                  </a:lnTo>
                  <a:lnTo>
                    <a:pt x="13834" y="1969"/>
                  </a:lnTo>
                  <a:lnTo>
                    <a:pt x="13981" y="2105"/>
                  </a:lnTo>
                  <a:lnTo>
                    <a:pt x="14125" y="2237"/>
                  </a:lnTo>
                  <a:lnTo>
                    <a:pt x="14269" y="2373"/>
                  </a:lnTo>
                  <a:lnTo>
                    <a:pt x="14413" y="2517"/>
                  </a:lnTo>
                  <a:lnTo>
                    <a:pt x="14557" y="2671"/>
                  </a:lnTo>
                  <a:lnTo>
                    <a:pt x="14698" y="2824"/>
                  </a:lnTo>
                  <a:lnTo>
                    <a:pt x="14838" y="2982"/>
                  </a:lnTo>
                  <a:lnTo>
                    <a:pt x="15022" y="3206"/>
                  </a:lnTo>
                  <a:lnTo>
                    <a:pt x="15198" y="3438"/>
                  </a:lnTo>
                  <a:lnTo>
                    <a:pt x="15375" y="3675"/>
                  </a:lnTo>
                  <a:lnTo>
                    <a:pt x="15544" y="3917"/>
                  </a:lnTo>
                  <a:lnTo>
                    <a:pt x="15706" y="4166"/>
                  </a:lnTo>
                  <a:lnTo>
                    <a:pt x="15865" y="4425"/>
                  </a:lnTo>
                  <a:lnTo>
                    <a:pt x="16016" y="4684"/>
                  </a:lnTo>
                  <a:lnTo>
                    <a:pt x="16156" y="4956"/>
                  </a:lnTo>
                  <a:lnTo>
                    <a:pt x="16246" y="5127"/>
                  </a:lnTo>
                  <a:lnTo>
                    <a:pt x="16333" y="5302"/>
                  </a:lnTo>
                  <a:lnTo>
                    <a:pt x="16419" y="5482"/>
                  </a:lnTo>
                  <a:lnTo>
                    <a:pt x="16498" y="5666"/>
                  </a:lnTo>
                  <a:lnTo>
                    <a:pt x="16610" y="5930"/>
                  </a:lnTo>
                  <a:lnTo>
                    <a:pt x="14774" y="5930"/>
                  </a:lnTo>
                  <a:lnTo>
                    <a:pt x="14997" y="5807"/>
                  </a:lnTo>
                  <a:lnTo>
                    <a:pt x="15213" y="5684"/>
                  </a:lnTo>
                  <a:lnTo>
                    <a:pt x="15418" y="5552"/>
                  </a:lnTo>
                  <a:lnTo>
                    <a:pt x="15612" y="5421"/>
                  </a:lnTo>
                  <a:lnTo>
                    <a:pt x="15486" y="5188"/>
                  </a:lnTo>
                  <a:lnTo>
                    <a:pt x="15357" y="4960"/>
                  </a:lnTo>
                  <a:lnTo>
                    <a:pt x="15224" y="4741"/>
                  </a:lnTo>
                  <a:lnTo>
                    <a:pt x="15083" y="4522"/>
                  </a:lnTo>
                  <a:lnTo>
                    <a:pt x="14939" y="4307"/>
                  </a:lnTo>
                  <a:lnTo>
                    <a:pt x="14792" y="4101"/>
                  </a:lnTo>
                  <a:lnTo>
                    <a:pt x="14640" y="3895"/>
                  </a:lnTo>
                  <a:lnTo>
                    <a:pt x="14482" y="3697"/>
                  </a:lnTo>
                  <a:lnTo>
                    <a:pt x="14392" y="3592"/>
                  </a:lnTo>
                  <a:lnTo>
                    <a:pt x="14305" y="3491"/>
                  </a:lnTo>
                  <a:lnTo>
                    <a:pt x="14122" y="3289"/>
                  </a:lnTo>
                  <a:lnTo>
                    <a:pt x="13798" y="3408"/>
                  </a:lnTo>
                  <a:lnTo>
                    <a:pt x="13628" y="3465"/>
                  </a:lnTo>
                  <a:lnTo>
                    <a:pt x="13463" y="3522"/>
                  </a:lnTo>
                  <a:lnTo>
                    <a:pt x="13603" y="3798"/>
                  </a:lnTo>
                  <a:lnTo>
                    <a:pt x="13740" y="4079"/>
                  </a:lnTo>
                  <a:lnTo>
                    <a:pt x="13870" y="4368"/>
                  </a:lnTo>
                  <a:lnTo>
                    <a:pt x="13992" y="4666"/>
                  </a:lnTo>
                  <a:lnTo>
                    <a:pt x="14111" y="4973"/>
                  </a:lnTo>
                  <a:lnTo>
                    <a:pt x="14223" y="5285"/>
                  </a:lnTo>
                  <a:lnTo>
                    <a:pt x="14331" y="5601"/>
                  </a:lnTo>
                  <a:lnTo>
                    <a:pt x="14428" y="5930"/>
                  </a:lnTo>
                  <a:lnTo>
                    <a:pt x="13719" y="5930"/>
                  </a:lnTo>
                  <a:lnTo>
                    <a:pt x="13618" y="5627"/>
                  </a:lnTo>
                  <a:lnTo>
                    <a:pt x="13513" y="5329"/>
                  </a:lnTo>
                  <a:lnTo>
                    <a:pt x="13402" y="5044"/>
                  </a:lnTo>
                  <a:lnTo>
                    <a:pt x="13286" y="4763"/>
                  </a:lnTo>
                  <a:lnTo>
                    <a:pt x="13164" y="4491"/>
                  </a:lnTo>
                  <a:lnTo>
                    <a:pt x="13034" y="4228"/>
                  </a:lnTo>
                  <a:lnTo>
                    <a:pt x="12905" y="3965"/>
                  </a:lnTo>
                  <a:lnTo>
                    <a:pt x="12768" y="3719"/>
                  </a:lnTo>
                  <a:lnTo>
                    <a:pt x="12494" y="3789"/>
                  </a:lnTo>
                  <a:lnTo>
                    <a:pt x="12213" y="3851"/>
                  </a:lnTo>
                  <a:lnTo>
                    <a:pt x="11929" y="3908"/>
                  </a:lnTo>
                  <a:lnTo>
                    <a:pt x="11637" y="3960"/>
                  </a:lnTo>
                  <a:lnTo>
                    <a:pt x="11702" y="4188"/>
                  </a:lnTo>
                  <a:lnTo>
                    <a:pt x="11760" y="4421"/>
                  </a:lnTo>
                  <a:lnTo>
                    <a:pt x="11814" y="4662"/>
                  </a:lnTo>
                  <a:lnTo>
                    <a:pt x="11868" y="4908"/>
                  </a:lnTo>
                  <a:lnTo>
                    <a:pt x="11922" y="5153"/>
                  </a:lnTo>
                  <a:lnTo>
                    <a:pt x="11969" y="5408"/>
                  </a:lnTo>
                  <a:lnTo>
                    <a:pt x="12015" y="5671"/>
                  </a:lnTo>
                  <a:lnTo>
                    <a:pt x="12059" y="5930"/>
                  </a:lnTo>
                  <a:lnTo>
                    <a:pt x="11382" y="5930"/>
                  </a:lnTo>
                  <a:lnTo>
                    <a:pt x="11342" y="5702"/>
                  </a:lnTo>
                  <a:lnTo>
                    <a:pt x="11299" y="5473"/>
                  </a:lnTo>
                  <a:lnTo>
                    <a:pt x="11252" y="5254"/>
                  </a:lnTo>
                  <a:lnTo>
                    <a:pt x="11205" y="5035"/>
                  </a:lnTo>
                  <a:lnTo>
                    <a:pt x="11151" y="4781"/>
                  </a:lnTo>
                  <a:lnTo>
                    <a:pt x="11086" y="4535"/>
                  </a:lnTo>
                  <a:lnTo>
                    <a:pt x="10964" y="4061"/>
                  </a:lnTo>
                  <a:lnTo>
                    <a:pt x="10737" y="4088"/>
                  </a:lnTo>
                  <a:lnTo>
                    <a:pt x="10510" y="4114"/>
                  </a:lnTo>
                  <a:lnTo>
                    <a:pt x="10276" y="4136"/>
                  </a:lnTo>
                  <a:lnTo>
                    <a:pt x="10042" y="4153"/>
                  </a:lnTo>
                  <a:lnTo>
                    <a:pt x="9808" y="4166"/>
                  </a:lnTo>
                  <a:lnTo>
                    <a:pt x="9574" y="4180"/>
                  </a:lnTo>
                  <a:lnTo>
                    <a:pt x="9337" y="4188"/>
                  </a:lnTo>
                  <a:lnTo>
                    <a:pt x="9092" y="4197"/>
                  </a:lnTo>
                  <a:lnTo>
                    <a:pt x="9092" y="7180"/>
                  </a:lnTo>
                  <a:lnTo>
                    <a:pt x="9329" y="7171"/>
                  </a:lnTo>
                  <a:lnTo>
                    <a:pt x="9571" y="7162"/>
                  </a:lnTo>
                  <a:lnTo>
                    <a:pt x="9808" y="7149"/>
                  </a:lnTo>
                  <a:lnTo>
                    <a:pt x="10039" y="7136"/>
                  </a:lnTo>
                  <a:lnTo>
                    <a:pt x="10039" y="7947"/>
                  </a:lnTo>
                  <a:lnTo>
                    <a:pt x="9808" y="7960"/>
                  </a:lnTo>
                  <a:lnTo>
                    <a:pt x="9571" y="7973"/>
                  </a:lnTo>
                  <a:lnTo>
                    <a:pt x="9329" y="7982"/>
                  </a:lnTo>
                  <a:lnTo>
                    <a:pt x="9092" y="7987"/>
                  </a:lnTo>
                  <a:lnTo>
                    <a:pt x="9092" y="10263"/>
                  </a:lnTo>
                  <a:lnTo>
                    <a:pt x="10039" y="10263"/>
                  </a:lnTo>
                  <a:lnTo>
                    <a:pt x="10039" y="11074"/>
                  </a:lnTo>
                  <a:lnTo>
                    <a:pt x="9092" y="11074"/>
                  </a:lnTo>
                  <a:lnTo>
                    <a:pt x="9092" y="13342"/>
                  </a:lnTo>
                  <a:lnTo>
                    <a:pt x="9329" y="13350"/>
                  </a:lnTo>
                  <a:lnTo>
                    <a:pt x="9571" y="13359"/>
                  </a:lnTo>
                  <a:lnTo>
                    <a:pt x="9808" y="13372"/>
                  </a:lnTo>
                  <a:lnTo>
                    <a:pt x="10039" y="13385"/>
                  </a:lnTo>
                  <a:lnTo>
                    <a:pt x="10039" y="14201"/>
                  </a:lnTo>
                  <a:lnTo>
                    <a:pt x="9808" y="14184"/>
                  </a:lnTo>
                  <a:lnTo>
                    <a:pt x="9571" y="14170"/>
                  </a:lnTo>
                  <a:lnTo>
                    <a:pt x="9329" y="14162"/>
                  </a:lnTo>
                  <a:lnTo>
                    <a:pt x="9092" y="14157"/>
                  </a:lnTo>
                  <a:lnTo>
                    <a:pt x="9092" y="17135"/>
                  </a:lnTo>
                  <a:lnTo>
                    <a:pt x="9362" y="17140"/>
                  </a:lnTo>
                  <a:lnTo>
                    <a:pt x="9625" y="17153"/>
                  </a:lnTo>
                  <a:lnTo>
                    <a:pt x="9452" y="17960"/>
                  </a:lnTo>
                  <a:lnTo>
                    <a:pt x="9092" y="17951"/>
                  </a:lnTo>
                  <a:lnTo>
                    <a:pt x="9092" y="19661"/>
                  </a:lnTo>
                  <a:lnTo>
                    <a:pt x="8757" y="21254"/>
                  </a:lnTo>
                  <a:lnTo>
                    <a:pt x="8750" y="21297"/>
                  </a:lnTo>
                  <a:lnTo>
                    <a:pt x="8750" y="21337"/>
                  </a:lnTo>
                  <a:lnTo>
                    <a:pt x="8555" y="21332"/>
                  </a:lnTo>
                  <a:lnTo>
                    <a:pt x="8361" y="21324"/>
                  </a:lnTo>
                  <a:lnTo>
                    <a:pt x="8166" y="21311"/>
                  </a:lnTo>
                  <a:lnTo>
                    <a:pt x="7975" y="21293"/>
                  </a:lnTo>
                  <a:lnTo>
                    <a:pt x="7785" y="21267"/>
                  </a:lnTo>
                  <a:lnTo>
                    <a:pt x="7597" y="21240"/>
                  </a:lnTo>
                  <a:lnTo>
                    <a:pt x="7407" y="21210"/>
                  </a:lnTo>
                  <a:lnTo>
                    <a:pt x="7223" y="21170"/>
                  </a:lnTo>
                  <a:lnTo>
                    <a:pt x="7036" y="21131"/>
                  </a:lnTo>
                  <a:lnTo>
                    <a:pt x="6852" y="21082"/>
                  </a:lnTo>
                  <a:lnTo>
                    <a:pt x="6668" y="21025"/>
                  </a:lnTo>
                  <a:lnTo>
                    <a:pt x="6488" y="20973"/>
                  </a:lnTo>
                  <a:lnTo>
                    <a:pt x="6308" y="20911"/>
                  </a:lnTo>
                  <a:lnTo>
                    <a:pt x="6132" y="20846"/>
                  </a:lnTo>
                  <a:lnTo>
                    <a:pt x="5952" y="20775"/>
                  </a:lnTo>
                  <a:lnTo>
                    <a:pt x="5779" y="20701"/>
                  </a:lnTo>
                  <a:lnTo>
                    <a:pt x="5610" y="20622"/>
                  </a:lnTo>
                  <a:lnTo>
                    <a:pt x="5437" y="20539"/>
                  </a:lnTo>
                  <a:lnTo>
                    <a:pt x="5268" y="20451"/>
                  </a:lnTo>
                  <a:lnTo>
                    <a:pt x="5099" y="20363"/>
                  </a:lnTo>
                  <a:lnTo>
                    <a:pt x="4933" y="20267"/>
                  </a:lnTo>
                  <a:lnTo>
                    <a:pt x="4771" y="20166"/>
                  </a:lnTo>
                  <a:lnTo>
                    <a:pt x="4609" y="20061"/>
                  </a:lnTo>
                  <a:lnTo>
                    <a:pt x="4450" y="19955"/>
                  </a:lnTo>
                  <a:lnTo>
                    <a:pt x="4292" y="19846"/>
                  </a:lnTo>
                  <a:lnTo>
                    <a:pt x="4137" y="19727"/>
                  </a:lnTo>
                  <a:lnTo>
                    <a:pt x="3982" y="19613"/>
                  </a:lnTo>
                  <a:lnTo>
                    <a:pt x="3831" y="19486"/>
                  </a:lnTo>
                  <a:lnTo>
                    <a:pt x="3683" y="19363"/>
                  </a:lnTo>
                  <a:lnTo>
                    <a:pt x="3536" y="19232"/>
                  </a:lnTo>
                  <a:lnTo>
                    <a:pt x="3392" y="19096"/>
                  </a:lnTo>
                  <a:lnTo>
                    <a:pt x="3248" y="18960"/>
                  </a:lnTo>
                  <a:lnTo>
                    <a:pt x="3104" y="18811"/>
                  </a:lnTo>
                  <a:lnTo>
                    <a:pt x="2960" y="18666"/>
                  </a:lnTo>
                  <a:lnTo>
                    <a:pt x="2819" y="18508"/>
                  </a:lnTo>
                  <a:lnTo>
                    <a:pt x="2686" y="18350"/>
                  </a:lnTo>
                  <a:lnTo>
                    <a:pt x="2499" y="18122"/>
                  </a:lnTo>
                  <a:lnTo>
                    <a:pt x="2319" y="17894"/>
                  </a:lnTo>
                  <a:lnTo>
                    <a:pt x="2142" y="17657"/>
                  </a:lnTo>
                  <a:lnTo>
                    <a:pt x="1973" y="17412"/>
                  </a:lnTo>
                  <a:lnTo>
                    <a:pt x="1811" y="17162"/>
                  </a:lnTo>
                  <a:lnTo>
                    <a:pt x="1653" y="16907"/>
                  </a:lnTo>
                  <a:lnTo>
                    <a:pt x="1505" y="16644"/>
                  </a:lnTo>
                  <a:lnTo>
                    <a:pt x="1361" y="16381"/>
                  </a:lnTo>
                  <a:lnTo>
                    <a:pt x="1271" y="16205"/>
                  </a:lnTo>
                  <a:lnTo>
                    <a:pt x="1185" y="16030"/>
                  </a:lnTo>
                  <a:lnTo>
                    <a:pt x="1105" y="15850"/>
                  </a:lnTo>
                  <a:lnTo>
                    <a:pt x="1023" y="15670"/>
                  </a:lnTo>
                  <a:lnTo>
                    <a:pt x="904" y="15390"/>
                  </a:lnTo>
                  <a:lnTo>
                    <a:pt x="792" y="15100"/>
                  </a:lnTo>
                  <a:lnTo>
                    <a:pt x="684" y="14811"/>
                  </a:lnTo>
                  <a:lnTo>
                    <a:pt x="587" y="14513"/>
                  </a:lnTo>
                  <a:lnTo>
                    <a:pt x="493" y="14214"/>
                  </a:lnTo>
                  <a:lnTo>
                    <a:pt x="410" y="13907"/>
                  </a:lnTo>
                  <a:lnTo>
                    <a:pt x="338" y="13600"/>
                  </a:lnTo>
                  <a:lnTo>
                    <a:pt x="266" y="13285"/>
                  </a:lnTo>
                  <a:lnTo>
                    <a:pt x="205" y="12973"/>
                  </a:lnTo>
                  <a:lnTo>
                    <a:pt x="151" y="12653"/>
                  </a:lnTo>
                  <a:lnTo>
                    <a:pt x="104" y="12328"/>
                  </a:lnTo>
                  <a:lnTo>
                    <a:pt x="68" y="12004"/>
                  </a:lnTo>
                  <a:lnTo>
                    <a:pt x="40" y="11675"/>
                  </a:lnTo>
                  <a:lnTo>
                    <a:pt x="18" y="11337"/>
                  </a:lnTo>
                  <a:lnTo>
                    <a:pt x="4" y="11004"/>
                  </a:lnTo>
                  <a:lnTo>
                    <a:pt x="0" y="10666"/>
                  </a:lnTo>
                  <a:lnTo>
                    <a:pt x="4" y="10329"/>
                  </a:lnTo>
                  <a:lnTo>
                    <a:pt x="18" y="9995"/>
                  </a:lnTo>
                  <a:lnTo>
                    <a:pt x="40" y="9662"/>
                  </a:lnTo>
                  <a:lnTo>
                    <a:pt x="68" y="9333"/>
                  </a:lnTo>
                  <a:lnTo>
                    <a:pt x="104" y="9004"/>
                  </a:lnTo>
                  <a:lnTo>
                    <a:pt x="151" y="8684"/>
                  </a:lnTo>
                  <a:lnTo>
                    <a:pt x="205" y="8364"/>
                  </a:lnTo>
                  <a:lnTo>
                    <a:pt x="266" y="8044"/>
                  </a:lnTo>
                  <a:lnTo>
                    <a:pt x="338" y="7732"/>
                  </a:lnTo>
                  <a:lnTo>
                    <a:pt x="410" y="7425"/>
                  </a:lnTo>
                  <a:lnTo>
                    <a:pt x="493" y="7123"/>
                  </a:lnTo>
                  <a:lnTo>
                    <a:pt x="587" y="6820"/>
                  </a:lnTo>
                  <a:lnTo>
                    <a:pt x="684" y="6526"/>
                  </a:lnTo>
                  <a:lnTo>
                    <a:pt x="792" y="6232"/>
                  </a:lnTo>
                  <a:lnTo>
                    <a:pt x="904" y="5947"/>
                  </a:lnTo>
                  <a:lnTo>
                    <a:pt x="1023" y="5666"/>
                  </a:lnTo>
                  <a:lnTo>
                    <a:pt x="1105" y="5482"/>
                  </a:lnTo>
                  <a:lnTo>
                    <a:pt x="1185" y="5302"/>
                  </a:lnTo>
                  <a:lnTo>
                    <a:pt x="1271" y="5127"/>
                  </a:lnTo>
                  <a:lnTo>
                    <a:pt x="1361" y="4956"/>
                  </a:lnTo>
                  <a:lnTo>
                    <a:pt x="1505" y="4684"/>
                  </a:lnTo>
                  <a:lnTo>
                    <a:pt x="1653" y="4421"/>
                  </a:lnTo>
                  <a:lnTo>
                    <a:pt x="1811" y="4166"/>
                  </a:lnTo>
                  <a:lnTo>
                    <a:pt x="1973" y="3917"/>
                  </a:lnTo>
                  <a:lnTo>
                    <a:pt x="2142" y="3675"/>
                  </a:lnTo>
                  <a:lnTo>
                    <a:pt x="2319" y="3438"/>
                  </a:lnTo>
                  <a:lnTo>
                    <a:pt x="2499" y="3206"/>
                  </a:lnTo>
                  <a:lnTo>
                    <a:pt x="2686" y="2982"/>
                  </a:lnTo>
                  <a:lnTo>
                    <a:pt x="2819" y="2824"/>
                  </a:lnTo>
                  <a:lnTo>
                    <a:pt x="2960" y="2671"/>
                  </a:lnTo>
                  <a:lnTo>
                    <a:pt x="3104" y="2517"/>
                  </a:lnTo>
                  <a:lnTo>
                    <a:pt x="3248" y="2373"/>
                  </a:lnTo>
                  <a:lnTo>
                    <a:pt x="3392" y="2237"/>
                  </a:lnTo>
                  <a:lnTo>
                    <a:pt x="3536" y="2105"/>
                  </a:lnTo>
                  <a:lnTo>
                    <a:pt x="3683" y="1969"/>
                  </a:lnTo>
                  <a:lnTo>
                    <a:pt x="3831" y="1846"/>
                  </a:lnTo>
                  <a:lnTo>
                    <a:pt x="3982" y="1719"/>
                  </a:lnTo>
                  <a:lnTo>
                    <a:pt x="4137" y="1605"/>
                  </a:lnTo>
                  <a:lnTo>
                    <a:pt x="4296" y="1487"/>
                  </a:lnTo>
                  <a:lnTo>
                    <a:pt x="4454" y="1377"/>
                  </a:lnTo>
                  <a:lnTo>
                    <a:pt x="4609" y="1267"/>
                  </a:lnTo>
                  <a:lnTo>
                    <a:pt x="4774" y="1167"/>
                  </a:lnTo>
                  <a:lnTo>
                    <a:pt x="4937" y="1061"/>
                  </a:lnTo>
                  <a:lnTo>
                    <a:pt x="5106" y="969"/>
                  </a:lnTo>
                  <a:lnTo>
                    <a:pt x="5271" y="882"/>
                  </a:lnTo>
                  <a:lnTo>
                    <a:pt x="5444" y="789"/>
                  </a:lnTo>
                  <a:lnTo>
                    <a:pt x="5613" y="706"/>
                  </a:lnTo>
                  <a:lnTo>
                    <a:pt x="5783" y="632"/>
                  </a:lnTo>
                  <a:lnTo>
                    <a:pt x="5959" y="553"/>
                  </a:lnTo>
                  <a:lnTo>
                    <a:pt x="6136" y="487"/>
                  </a:lnTo>
                  <a:lnTo>
                    <a:pt x="6316" y="421"/>
                  </a:lnTo>
                  <a:lnTo>
                    <a:pt x="6496" y="355"/>
                  </a:lnTo>
                  <a:lnTo>
                    <a:pt x="6676" y="303"/>
                  </a:lnTo>
                  <a:lnTo>
                    <a:pt x="6859" y="250"/>
                  </a:lnTo>
                  <a:lnTo>
                    <a:pt x="7043" y="202"/>
                  </a:lnTo>
                  <a:lnTo>
                    <a:pt x="7230" y="162"/>
                  </a:lnTo>
                  <a:lnTo>
                    <a:pt x="7417" y="127"/>
                  </a:lnTo>
                  <a:lnTo>
                    <a:pt x="7605" y="88"/>
                  </a:lnTo>
                  <a:lnTo>
                    <a:pt x="7795" y="61"/>
                  </a:lnTo>
                  <a:lnTo>
                    <a:pt x="7986" y="39"/>
                  </a:lnTo>
                  <a:lnTo>
                    <a:pt x="8177" y="22"/>
                  </a:lnTo>
                  <a:lnTo>
                    <a:pt x="8372" y="9"/>
                  </a:lnTo>
                  <a:lnTo>
                    <a:pt x="8566"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grpSp>
        <p:nvGrpSpPr>
          <p:cNvPr id="348" name="组合 12"/>
          <p:cNvGrpSpPr/>
          <p:nvPr/>
        </p:nvGrpSpPr>
        <p:grpSpPr>
          <a:xfrm>
            <a:off x="6480627" y="1300480"/>
            <a:ext cx="720091" cy="720091"/>
            <a:chOff x="0" y="0"/>
            <a:chExt cx="720090" cy="720090"/>
          </a:xfrm>
        </p:grpSpPr>
        <p:sp>
          <p:nvSpPr>
            <p:cNvPr id="346" name="Oval 152"/>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47" name="提示"/>
            <p:cNvSpPr/>
            <p:nvPr/>
          </p:nvSpPr>
          <p:spPr>
            <a:xfrm>
              <a:off x="135254" y="135254"/>
              <a:ext cx="449582" cy="449582"/>
            </a:xfrm>
            <a:custGeom>
              <a:avLst/>
              <a:gdLst/>
              <a:ahLst/>
              <a:cxnLst>
                <a:cxn ang="0">
                  <a:pos x="wd2" y="hd2"/>
                </a:cxn>
                <a:cxn ang="5400000">
                  <a:pos x="wd2" y="hd2"/>
                </a:cxn>
                <a:cxn ang="10800000">
                  <a:pos x="wd2" y="hd2"/>
                </a:cxn>
                <a:cxn ang="16200000">
                  <a:pos x="wd2" y="hd2"/>
                </a:cxn>
              </a:cxnLst>
              <a:rect l="0" t="0" r="r" b="b"/>
              <a:pathLst>
                <a:path w="21600" h="21600" extrusionOk="0">
                  <a:moveTo>
                    <a:pt x="16158" y="10908"/>
                  </a:moveTo>
                  <a:cubicBezTo>
                    <a:pt x="13153" y="10908"/>
                    <a:pt x="10716" y="8465"/>
                    <a:pt x="10716" y="5454"/>
                  </a:cubicBezTo>
                  <a:cubicBezTo>
                    <a:pt x="10716" y="2443"/>
                    <a:pt x="13153" y="0"/>
                    <a:pt x="16158" y="0"/>
                  </a:cubicBezTo>
                  <a:cubicBezTo>
                    <a:pt x="19163" y="0"/>
                    <a:pt x="21600" y="2443"/>
                    <a:pt x="21600" y="5454"/>
                  </a:cubicBezTo>
                  <a:cubicBezTo>
                    <a:pt x="21600" y="8465"/>
                    <a:pt x="19163" y="10908"/>
                    <a:pt x="16158" y="10908"/>
                  </a:cubicBezTo>
                  <a:close/>
                  <a:moveTo>
                    <a:pt x="14879" y="4501"/>
                  </a:moveTo>
                  <a:cubicBezTo>
                    <a:pt x="14736" y="4645"/>
                    <a:pt x="14240" y="5110"/>
                    <a:pt x="14240" y="5318"/>
                  </a:cubicBezTo>
                  <a:cubicBezTo>
                    <a:pt x="14240" y="5382"/>
                    <a:pt x="14312" y="5462"/>
                    <a:pt x="14392" y="5462"/>
                  </a:cubicBezTo>
                  <a:cubicBezTo>
                    <a:pt x="14592" y="5462"/>
                    <a:pt x="15127" y="4485"/>
                    <a:pt x="15543" y="4485"/>
                  </a:cubicBezTo>
                  <a:cubicBezTo>
                    <a:pt x="15631" y="4485"/>
                    <a:pt x="15727" y="4589"/>
                    <a:pt x="15655" y="4789"/>
                  </a:cubicBezTo>
                  <a:cubicBezTo>
                    <a:pt x="14871" y="6760"/>
                    <a:pt x="14871" y="6760"/>
                    <a:pt x="14871" y="6760"/>
                  </a:cubicBezTo>
                  <a:cubicBezTo>
                    <a:pt x="14792" y="6952"/>
                    <a:pt x="14408" y="7873"/>
                    <a:pt x="14408" y="8409"/>
                  </a:cubicBezTo>
                  <a:cubicBezTo>
                    <a:pt x="14408" y="8834"/>
                    <a:pt x="14688" y="9026"/>
                    <a:pt x="15095" y="9026"/>
                  </a:cubicBezTo>
                  <a:cubicBezTo>
                    <a:pt x="16222" y="9026"/>
                    <a:pt x="17533" y="7632"/>
                    <a:pt x="17533" y="7312"/>
                  </a:cubicBezTo>
                  <a:cubicBezTo>
                    <a:pt x="17533" y="7208"/>
                    <a:pt x="17453" y="7144"/>
                    <a:pt x="17397" y="7144"/>
                  </a:cubicBezTo>
                  <a:cubicBezTo>
                    <a:pt x="17237" y="7144"/>
                    <a:pt x="16622" y="8097"/>
                    <a:pt x="16286" y="8097"/>
                  </a:cubicBezTo>
                  <a:cubicBezTo>
                    <a:pt x="16198" y="8097"/>
                    <a:pt x="16158" y="8017"/>
                    <a:pt x="16158" y="7937"/>
                  </a:cubicBezTo>
                  <a:cubicBezTo>
                    <a:pt x="16158" y="7761"/>
                    <a:pt x="16278" y="7480"/>
                    <a:pt x="16342" y="7312"/>
                  </a:cubicBezTo>
                  <a:cubicBezTo>
                    <a:pt x="17149" y="5126"/>
                    <a:pt x="17149" y="5126"/>
                    <a:pt x="17149" y="5126"/>
                  </a:cubicBezTo>
                  <a:cubicBezTo>
                    <a:pt x="17556" y="4036"/>
                    <a:pt x="17037" y="3748"/>
                    <a:pt x="16558" y="3748"/>
                  </a:cubicBezTo>
                  <a:cubicBezTo>
                    <a:pt x="15910" y="3748"/>
                    <a:pt x="15327" y="4069"/>
                    <a:pt x="14879" y="4501"/>
                  </a:cubicBezTo>
                  <a:close/>
                  <a:moveTo>
                    <a:pt x="17173" y="1682"/>
                  </a:moveTo>
                  <a:cubicBezTo>
                    <a:pt x="16677" y="1682"/>
                    <a:pt x="16254" y="2090"/>
                    <a:pt x="16254" y="2579"/>
                  </a:cubicBezTo>
                  <a:cubicBezTo>
                    <a:pt x="16254" y="3043"/>
                    <a:pt x="16558" y="3340"/>
                    <a:pt x="17013" y="3340"/>
                  </a:cubicBezTo>
                  <a:cubicBezTo>
                    <a:pt x="17517" y="3340"/>
                    <a:pt x="17948" y="2963"/>
                    <a:pt x="17948" y="2451"/>
                  </a:cubicBezTo>
                  <a:cubicBezTo>
                    <a:pt x="17948" y="1986"/>
                    <a:pt x="17620" y="1682"/>
                    <a:pt x="17173" y="1682"/>
                  </a:cubicBezTo>
                  <a:close/>
                  <a:moveTo>
                    <a:pt x="9645" y="7873"/>
                  </a:moveTo>
                  <a:cubicBezTo>
                    <a:pt x="9797" y="7865"/>
                    <a:pt x="9949" y="7841"/>
                    <a:pt x="10101" y="7825"/>
                  </a:cubicBezTo>
                  <a:cubicBezTo>
                    <a:pt x="10205" y="8105"/>
                    <a:pt x="10325" y="8369"/>
                    <a:pt x="10468" y="8626"/>
                  </a:cubicBezTo>
                  <a:cubicBezTo>
                    <a:pt x="10189" y="8674"/>
                    <a:pt x="9917" y="8714"/>
                    <a:pt x="9645" y="8730"/>
                  </a:cubicBezTo>
                  <a:cubicBezTo>
                    <a:pt x="9645" y="11773"/>
                    <a:pt x="9645" y="11773"/>
                    <a:pt x="9645" y="11773"/>
                  </a:cubicBezTo>
                  <a:cubicBezTo>
                    <a:pt x="13497" y="11773"/>
                    <a:pt x="13497" y="11773"/>
                    <a:pt x="13497" y="11773"/>
                  </a:cubicBezTo>
                  <a:cubicBezTo>
                    <a:pt x="13489" y="11645"/>
                    <a:pt x="13473" y="11517"/>
                    <a:pt x="13457" y="11389"/>
                  </a:cubicBezTo>
                  <a:cubicBezTo>
                    <a:pt x="13737" y="11517"/>
                    <a:pt x="14016" y="11629"/>
                    <a:pt x="14312" y="11717"/>
                  </a:cubicBezTo>
                  <a:cubicBezTo>
                    <a:pt x="14312" y="11733"/>
                    <a:pt x="14320" y="11757"/>
                    <a:pt x="14320" y="11773"/>
                  </a:cubicBezTo>
                  <a:cubicBezTo>
                    <a:pt x="14544" y="11773"/>
                    <a:pt x="14544" y="11773"/>
                    <a:pt x="14544" y="11773"/>
                  </a:cubicBezTo>
                  <a:cubicBezTo>
                    <a:pt x="15063" y="11909"/>
                    <a:pt x="15599" y="11981"/>
                    <a:pt x="16158" y="11981"/>
                  </a:cubicBezTo>
                  <a:cubicBezTo>
                    <a:pt x="16981" y="11981"/>
                    <a:pt x="17764" y="11821"/>
                    <a:pt x="18483" y="11549"/>
                  </a:cubicBezTo>
                  <a:cubicBezTo>
                    <a:pt x="18499" y="11781"/>
                    <a:pt x="18515" y="12013"/>
                    <a:pt x="18515" y="12246"/>
                  </a:cubicBezTo>
                  <a:cubicBezTo>
                    <a:pt x="18515" y="17411"/>
                    <a:pt x="14360" y="21488"/>
                    <a:pt x="9238" y="21592"/>
                  </a:cubicBezTo>
                  <a:cubicBezTo>
                    <a:pt x="9238" y="21600"/>
                    <a:pt x="9238" y="21600"/>
                    <a:pt x="9238" y="21600"/>
                  </a:cubicBezTo>
                  <a:cubicBezTo>
                    <a:pt x="9230" y="21600"/>
                    <a:pt x="9214" y="21600"/>
                    <a:pt x="9206" y="21600"/>
                  </a:cubicBezTo>
                  <a:cubicBezTo>
                    <a:pt x="9190" y="21600"/>
                    <a:pt x="9182" y="21600"/>
                    <a:pt x="9166" y="21600"/>
                  </a:cubicBezTo>
                  <a:cubicBezTo>
                    <a:pt x="9166" y="21592"/>
                    <a:pt x="9166" y="21592"/>
                    <a:pt x="9166" y="21592"/>
                  </a:cubicBezTo>
                  <a:cubicBezTo>
                    <a:pt x="4044" y="21488"/>
                    <a:pt x="0" y="17411"/>
                    <a:pt x="0" y="12246"/>
                  </a:cubicBezTo>
                  <a:cubicBezTo>
                    <a:pt x="0" y="7088"/>
                    <a:pt x="4044" y="3011"/>
                    <a:pt x="9166" y="2907"/>
                  </a:cubicBezTo>
                  <a:cubicBezTo>
                    <a:pt x="9166" y="2899"/>
                    <a:pt x="9166" y="2899"/>
                    <a:pt x="9166" y="2899"/>
                  </a:cubicBezTo>
                  <a:cubicBezTo>
                    <a:pt x="9182" y="2899"/>
                    <a:pt x="9190" y="2899"/>
                    <a:pt x="9206" y="2899"/>
                  </a:cubicBezTo>
                  <a:cubicBezTo>
                    <a:pt x="9214" y="2899"/>
                    <a:pt x="9230" y="2899"/>
                    <a:pt x="9238" y="2899"/>
                  </a:cubicBezTo>
                  <a:cubicBezTo>
                    <a:pt x="9238" y="2907"/>
                    <a:pt x="9238" y="2907"/>
                    <a:pt x="9238" y="2907"/>
                  </a:cubicBezTo>
                  <a:cubicBezTo>
                    <a:pt x="9541" y="2907"/>
                    <a:pt x="9845" y="2931"/>
                    <a:pt x="10141" y="2963"/>
                  </a:cubicBezTo>
                  <a:cubicBezTo>
                    <a:pt x="10037" y="3220"/>
                    <a:pt x="9949" y="3484"/>
                    <a:pt x="9877" y="3756"/>
                  </a:cubicBezTo>
                  <a:cubicBezTo>
                    <a:pt x="9805" y="3756"/>
                    <a:pt x="9733" y="3748"/>
                    <a:pt x="9645" y="3748"/>
                  </a:cubicBezTo>
                  <a:cubicBezTo>
                    <a:pt x="9645" y="5430"/>
                    <a:pt x="9645" y="5430"/>
                    <a:pt x="9645" y="5430"/>
                  </a:cubicBezTo>
                  <a:cubicBezTo>
                    <a:pt x="9645" y="5438"/>
                    <a:pt x="9645" y="5446"/>
                    <a:pt x="9645" y="5454"/>
                  </a:cubicBezTo>
                  <a:cubicBezTo>
                    <a:pt x="9645" y="5462"/>
                    <a:pt x="9645" y="5470"/>
                    <a:pt x="9645" y="5486"/>
                  </a:cubicBezTo>
                  <a:lnTo>
                    <a:pt x="9645" y="7873"/>
                  </a:lnTo>
                  <a:close/>
                  <a:moveTo>
                    <a:pt x="17636" y="12662"/>
                  </a:moveTo>
                  <a:cubicBezTo>
                    <a:pt x="14320" y="12662"/>
                    <a:pt x="14320" y="12662"/>
                    <a:pt x="14320" y="12662"/>
                  </a:cubicBezTo>
                  <a:cubicBezTo>
                    <a:pt x="14288" y="13815"/>
                    <a:pt x="13960" y="15329"/>
                    <a:pt x="13385" y="16819"/>
                  </a:cubicBezTo>
                  <a:cubicBezTo>
                    <a:pt x="14208" y="17171"/>
                    <a:pt x="14951" y="17564"/>
                    <a:pt x="15527" y="17972"/>
                  </a:cubicBezTo>
                  <a:cubicBezTo>
                    <a:pt x="16789" y="16570"/>
                    <a:pt x="17556" y="14728"/>
                    <a:pt x="17636" y="12662"/>
                  </a:cubicBezTo>
                  <a:close/>
                  <a:moveTo>
                    <a:pt x="14951" y="18549"/>
                  </a:moveTo>
                  <a:cubicBezTo>
                    <a:pt x="14432" y="18164"/>
                    <a:pt x="13793" y="17804"/>
                    <a:pt x="13081" y="17507"/>
                  </a:cubicBezTo>
                  <a:cubicBezTo>
                    <a:pt x="12698" y="18549"/>
                    <a:pt x="12178" y="19542"/>
                    <a:pt x="11547" y="20391"/>
                  </a:cubicBezTo>
                  <a:cubicBezTo>
                    <a:pt x="12834" y="20094"/>
                    <a:pt x="13992" y="19430"/>
                    <a:pt x="14951" y="18549"/>
                  </a:cubicBezTo>
                  <a:close/>
                  <a:moveTo>
                    <a:pt x="9645" y="20751"/>
                  </a:moveTo>
                  <a:cubicBezTo>
                    <a:pt x="9925" y="20751"/>
                    <a:pt x="10149" y="20727"/>
                    <a:pt x="10444" y="20671"/>
                  </a:cubicBezTo>
                  <a:cubicBezTo>
                    <a:pt x="11220" y="19654"/>
                    <a:pt x="11875" y="18436"/>
                    <a:pt x="12370" y="17203"/>
                  </a:cubicBezTo>
                  <a:cubicBezTo>
                    <a:pt x="11435" y="16875"/>
                    <a:pt x="10524" y="16683"/>
                    <a:pt x="9645" y="16626"/>
                  </a:cubicBezTo>
                  <a:lnTo>
                    <a:pt x="9645" y="20751"/>
                  </a:lnTo>
                  <a:close/>
                  <a:moveTo>
                    <a:pt x="9645" y="15770"/>
                  </a:moveTo>
                  <a:cubicBezTo>
                    <a:pt x="10580" y="15826"/>
                    <a:pt x="11603" y="16098"/>
                    <a:pt x="12642" y="16538"/>
                  </a:cubicBezTo>
                  <a:cubicBezTo>
                    <a:pt x="13137" y="15217"/>
                    <a:pt x="13441" y="13903"/>
                    <a:pt x="13497" y="12662"/>
                  </a:cubicBezTo>
                  <a:cubicBezTo>
                    <a:pt x="9645" y="12662"/>
                    <a:pt x="9645" y="12662"/>
                    <a:pt x="9645" y="12662"/>
                  </a:cubicBezTo>
                  <a:lnTo>
                    <a:pt x="9645" y="15770"/>
                  </a:lnTo>
                  <a:close/>
                  <a:moveTo>
                    <a:pt x="6968" y="20391"/>
                  </a:moveTo>
                  <a:cubicBezTo>
                    <a:pt x="6337" y="19542"/>
                    <a:pt x="5818" y="18549"/>
                    <a:pt x="5434" y="17507"/>
                  </a:cubicBezTo>
                  <a:cubicBezTo>
                    <a:pt x="4715" y="17804"/>
                    <a:pt x="4083" y="18164"/>
                    <a:pt x="3564" y="18549"/>
                  </a:cubicBezTo>
                  <a:cubicBezTo>
                    <a:pt x="4523" y="19430"/>
                    <a:pt x="5682" y="20094"/>
                    <a:pt x="6968" y="20391"/>
                  </a:cubicBezTo>
                  <a:close/>
                  <a:moveTo>
                    <a:pt x="2989" y="17972"/>
                  </a:moveTo>
                  <a:cubicBezTo>
                    <a:pt x="3564" y="17564"/>
                    <a:pt x="4307" y="17171"/>
                    <a:pt x="5130" y="16819"/>
                  </a:cubicBezTo>
                  <a:cubicBezTo>
                    <a:pt x="4555" y="15329"/>
                    <a:pt x="4227" y="13815"/>
                    <a:pt x="4195" y="12662"/>
                  </a:cubicBezTo>
                  <a:cubicBezTo>
                    <a:pt x="871" y="12662"/>
                    <a:pt x="871" y="12662"/>
                    <a:pt x="871" y="12662"/>
                  </a:cubicBezTo>
                  <a:cubicBezTo>
                    <a:pt x="959" y="14728"/>
                    <a:pt x="1726" y="16570"/>
                    <a:pt x="2989" y="17972"/>
                  </a:cubicBezTo>
                  <a:close/>
                  <a:moveTo>
                    <a:pt x="871" y="11773"/>
                  </a:moveTo>
                  <a:cubicBezTo>
                    <a:pt x="4195" y="11773"/>
                    <a:pt x="4195" y="11773"/>
                    <a:pt x="4195" y="11773"/>
                  </a:cubicBezTo>
                  <a:cubicBezTo>
                    <a:pt x="4251" y="10588"/>
                    <a:pt x="4579" y="9170"/>
                    <a:pt x="5130" y="7681"/>
                  </a:cubicBezTo>
                  <a:cubicBezTo>
                    <a:pt x="4307" y="7320"/>
                    <a:pt x="3564" y="6936"/>
                    <a:pt x="2989" y="6527"/>
                  </a:cubicBezTo>
                  <a:cubicBezTo>
                    <a:pt x="1726" y="7929"/>
                    <a:pt x="959" y="9707"/>
                    <a:pt x="871" y="11773"/>
                  </a:cubicBezTo>
                  <a:close/>
                  <a:moveTo>
                    <a:pt x="3564" y="5951"/>
                  </a:moveTo>
                  <a:cubicBezTo>
                    <a:pt x="4059" y="6303"/>
                    <a:pt x="4691" y="6663"/>
                    <a:pt x="5402" y="6968"/>
                  </a:cubicBezTo>
                  <a:cubicBezTo>
                    <a:pt x="5818" y="5919"/>
                    <a:pt x="6369" y="4901"/>
                    <a:pt x="6968" y="4077"/>
                  </a:cubicBezTo>
                  <a:cubicBezTo>
                    <a:pt x="5682" y="4405"/>
                    <a:pt x="4523" y="5070"/>
                    <a:pt x="3564" y="5951"/>
                  </a:cubicBezTo>
                  <a:close/>
                  <a:moveTo>
                    <a:pt x="8790" y="3748"/>
                  </a:moveTo>
                  <a:cubicBezTo>
                    <a:pt x="8519" y="3748"/>
                    <a:pt x="8367" y="3772"/>
                    <a:pt x="8071" y="3828"/>
                  </a:cubicBezTo>
                  <a:cubicBezTo>
                    <a:pt x="7328" y="4845"/>
                    <a:pt x="6641" y="6007"/>
                    <a:pt x="6121" y="7272"/>
                  </a:cubicBezTo>
                  <a:cubicBezTo>
                    <a:pt x="7024" y="7600"/>
                    <a:pt x="7887" y="7817"/>
                    <a:pt x="8790" y="7873"/>
                  </a:cubicBezTo>
                  <a:lnTo>
                    <a:pt x="8790" y="3748"/>
                  </a:lnTo>
                  <a:close/>
                  <a:moveTo>
                    <a:pt x="8790" y="8730"/>
                  </a:moveTo>
                  <a:cubicBezTo>
                    <a:pt x="7855" y="8674"/>
                    <a:pt x="6912" y="8393"/>
                    <a:pt x="5873" y="7953"/>
                  </a:cubicBezTo>
                  <a:cubicBezTo>
                    <a:pt x="5378" y="9250"/>
                    <a:pt x="5074" y="10476"/>
                    <a:pt x="5018" y="11773"/>
                  </a:cubicBezTo>
                  <a:cubicBezTo>
                    <a:pt x="8790" y="11773"/>
                    <a:pt x="8790" y="11773"/>
                    <a:pt x="8790" y="11773"/>
                  </a:cubicBezTo>
                  <a:lnTo>
                    <a:pt x="8790" y="8730"/>
                  </a:lnTo>
                  <a:close/>
                  <a:moveTo>
                    <a:pt x="8790" y="12662"/>
                  </a:moveTo>
                  <a:cubicBezTo>
                    <a:pt x="5018" y="12662"/>
                    <a:pt x="5018" y="12662"/>
                    <a:pt x="5018" y="12662"/>
                  </a:cubicBezTo>
                  <a:cubicBezTo>
                    <a:pt x="5074" y="13903"/>
                    <a:pt x="5378" y="15217"/>
                    <a:pt x="5873" y="16538"/>
                  </a:cubicBezTo>
                  <a:cubicBezTo>
                    <a:pt x="6912" y="16098"/>
                    <a:pt x="7855" y="15826"/>
                    <a:pt x="8790" y="15770"/>
                  </a:cubicBezTo>
                  <a:lnTo>
                    <a:pt x="8790" y="12662"/>
                  </a:lnTo>
                  <a:close/>
                  <a:moveTo>
                    <a:pt x="8790" y="16626"/>
                  </a:moveTo>
                  <a:cubicBezTo>
                    <a:pt x="7911" y="16683"/>
                    <a:pt x="7080" y="16875"/>
                    <a:pt x="6145" y="17203"/>
                  </a:cubicBezTo>
                  <a:cubicBezTo>
                    <a:pt x="6641" y="18436"/>
                    <a:pt x="7296" y="19654"/>
                    <a:pt x="8071" y="20671"/>
                  </a:cubicBezTo>
                  <a:cubicBezTo>
                    <a:pt x="8367" y="20727"/>
                    <a:pt x="8519" y="20751"/>
                    <a:pt x="8790" y="20751"/>
                  </a:cubicBezTo>
                  <a:lnTo>
                    <a:pt x="8790" y="16626"/>
                  </a:lnTo>
                  <a:close/>
                </a:path>
              </a:pathLst>
            </a:custGeom>
            <a:solidFill>
              <a:srgbClr val="FFFFFF"/>
            </a:solidFill>
            <a:ln w="12700" cap="flat">
              <a:noFill/>
              <a:miter lim="400000"/>
            </a:ln>
            <a:effectLst/>
          </p:spPr>
          <p:txBody>
            <a:bodyPr wrap="square" lIns="45719" tIns="45719" rIns="45719" bIns="45719" numCol="1" anchor="ctr">
              <a:noAutofit/>
            </a:bodyPr>
            <a:lstStyle/>
            <a:p>
              <a:pPr algn="ctr"/>
              <a:endParaRPr/>
            </a:p>
          </p:txBody>
        </p:sp>
      </p:grpSp>
      <p:grpSp>
        <p:nvGrpSpPr>
          <p:cNvPr id="351" name="组合 10"/>
          <p:cNvGrpSpPr/>
          <p:nvPr/>
        </p:nvGrpSpPr>
        <p:grpSpPr>
          <a:xfrm>
            <a:off x="4220844" y="1299777"/>
            <a:ext cx="720091" cy="720091"/>
            <a:chOff x="0" y="0"/>
            <a:chExt cx="720090" cy="720090"/>
          </a:xfrm>
        </p:grpSpPr>
        <p:sp>
          <p:nvSpPr>
            <p:cNvPr id="349" name="Oval 155"/>
            <p:cNvSpPr/>
            <p:nvPr/>
          </p:nvSpPr>
          <p:spPr>
            <a:xfrm>
              <a:off x="-1" y="-1"/>
              <a:ext cx="720092" cy="720092"/>
            </a:xfrm>
            <a:prstGeom prst="ellipse">
              <a:avLst/>
            </a:prstGeom>
            <a:solidFill>
              <a:srgbClr val="FFFFFF">
                <a:alpha val="40000"/>
              </a:srgbClr>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50" name="回收"/>
            <p:cNvSpPr/>
            <p:nvPr/>
          </p:nvSpPr>
          <p:spPr>
            <a:xfrm>
              <a:off x="124459" y="133984"/>
              <a:ext cx="464822" cy="464822"/>
            </a:xfrm>
            <a:custGeom>
              <a:avLst/>
              <a:gdLst/>
              <a:ahLst/>
              <a:cxnLst>
                <a:cxn ang="0">
                  <a:pos x="wd2" y="hd2"/>
                </a:cxn>
                <a:cxn ang="5400000">
                  <a:pos x="wd2" y="hd2"/>
                </a:cxn>
                <a:cxn ang="10800000">
                  <a:pos x="wd2" y="hd2"/>
                </a:cxn>
                <a:cxn ang="16200000">
                  <a:pos x="wd2" y="hd2"/>
                </a:cxn>
              </a:cxnLst>
              <a:rect l="0" t="0" r="r" b="b"/>
              <a:pathLst>
                <a:path w="21600" h="21600" extrusionOk="0">
                  <a:moveTo>
                    <a:pt x="14670" y="14464"/>
                  </a:moveTo>
                  <a:lnTo>
                    <a:pt x="14579" y="14678"/>
                  </a:lnTo>
                  <a:lnTo>
                    <a:pt x="14491" y="14887"/>
                  </a:lnTo>
                  <a:lnTo>
                    <a:pt x="14398" y="15087"/>
                  </a:lnTo>
                  <a:lnTo>
                    <a:pt x="14305" y="15285"/>
                  </a:lnTo>
                  <a:lnTo>
                    <a:pt x="14211" y="15474"/>
                  </a:lnTo>
                  <a:lnTo>
                    <a:pt x="14118" y="15655"/>
                  </a:lnTo>
                  <a:lnTo>
                    <a:pt x="14025" y="15830"/>
                  </a:lnTo>
                  <a:lnTo>
                    <a:pt x="13929" y="15997"/>
                  </a:lnTo>
                  <a:lnTo>
                    <a:pt x="13835" y="16159"/>
                  </a:lnTo>
                  <a:lnTo>
                    <a:pt x="13742" y="16312"/>
                  </a:lnTo>
                  <a:lnTo>
                    <a:pt x="13651" y="16459"/>
                  </a:lnTo>
                  <a:lnTo>
                    <a:pt x="13564" y="16601"/>
                  </a:lnTo>
                  <a:lnTo>
                    <a:pt x="13476" y="16732"/>
                  </a:lnTo>
                  <a:lnTo>
                    <a:pt x="13388" y="16854"/>
                  </a:lnTo>
                  <a:lnTo>
                    <a:pt x="13306" y="16974"/>
                  </a:lnTo>
                  <a:lnTo>
                    <a:pt x="13227" y="17080"/>
                  </a:lnTo>
                  <a:lnTo>
                    <a:pt x="13340" y="17046"/>
                  </a:lnTo>
                  <a:lnTo>
                    <a:pt x="13451" y="17010"/>
                  </a:lnTo>
                  <a:lnTo>
                    <a:pt x="13564" y="16974"/>
                  </a:lnTo>
                  <a:lnTo>
                    <a:pt x="13671" y="16935"/>
                  </a:lnTo>
                  <a:lnTo>
                    <a:pt x="13781" y="16891"/>
                  </a:lnTo>
                  <a:lnTo>
                    <a:pt x="13889" y="16849"/>
                  </a:lnTo>
                  <a:lnTo>
                    <a:pt x="13994" y="16804"/>
                  </a:lnTo>
                  <a:lnTo>
                    <a:pt x="14101" y="16757"/>
                  </a:lnTo>
                  <a:lnTo>
                    <a:pt x="14313" y="16660"/>
                  </a:lnTo>
                  <a:lnTo>
                    <a:pt x="14517" y="16554"/>
                  </a:lnTo>
                  <a:lnTo>
                    <a:pt x="14721" y="16445"/>
                  </a:lnTo>
                  <a:lnTo>
                    <a:pt x="14916" y="16331"/>
                  </a:lnTo>
                  <a:lnTo>
                    <a:pt x="15111" y="16209"/>
                  </a:lnTo>
                  <a:lnTo>
                    <a:pt x="15298" y="16081"/>
                  </a:lnTo>
                  <a:lnTo>
                    <a:pt x="15484" y="15944"/>
                  </a:lnTo>
                  <a:lnTo>
                    <a:pt x="15665" y="15808"/>
                  </a:lnTo>
                  <a:lnTo>
                    <a:pt x="15844" y="15660"/>
                  </a:lnTo>
                  <a:lnTo>
                    <a:pt x="16013" y="15510"/>
                  </a:lnTo>
                  <a:lnTo>
                    <a:pt x="16180" y="15357"/>
                  </a:lnTo>
                  <a:lnTo>
                    <a:pt x="16341" y="15196"/>
                  </a:lnTo>
                  <a:lnTo>
                    <a:pt x="16310" y="15179"/>
                  </a:lnTo>
                  <a:lnTo>
                    <a:pt x="16076" y="15057"/>
                  </a:lnTo>
                  <a:lnTo>
                    <a:pt x="15943" y="14993"/>
                  </a:lnTo>
                  <a:lnTo>
                    <a:pt x="15795" y="14923"/>
                  </a:lnTo>
                  <a:lnTo>
                    <a:pt x="15637" y="14851"/>
                  </a:lnTo>
                  <a:lnTo>
                    <a:pt x="15473" y="14775"/>
                  </a:lnTo>
                  <a:lnTo>
                    <a:pt x="15295" y="14703"/>
                  </a:lnTo>
                  <a:lnTo>
                    <a:pt x="15108" y="14625"/>
                  </a:lnTo>
                  <a:lnTo>
                    <a:pt x="14893" y="14544"/>
                  </a:lnTo>
                  <a:lnTo>
                    <a:pt x="14670" y="14464"/>
                  </a:lnTo>
                  <a:close/>
                  <a:moveTo>
                    <a:pt x="7544" y="14464"/>
                  </a:moveTo>
                  <a:lnTo>
                    <a:pt x="7284" y="14558"/>
                  </a:lnTo>
                  <a:lnTo>
                    <a:pt x="7038" y="14653"/>
                  </a:lnTo>
                  <a:lnTo>
                    <a:pt x="6803" y="14750"/>
                  </a:lnTo>
                  <a:lnTo>
                    <a:pt x="6588" y="14842"/>
                  </a:lnTo>
                  <a:lnTo>
                    <a:pt x="6390" y="14934"/>
                  </a:lnTo>
                  <a:lnTo>
                    <a:pt x="6209" y="15023"/>
                  </a:lnTo>
                  <a:lnTo>
                    <a:pt x="6045" y="15104"/>
                  </a:lnTo>
                  <a:lnTo>
                    <a:pt x="5901" y="15179"/>
                  </a:lnTo>
                  <a:lnTo>
                    <a:pt x="5870" y="15196"/>
                  </a:lnTo>
                  <a:lnTo>
                    <a:pt x="6031" y="15357"/>
                  </a:lnTo>
                  <a:lnTo>
                    <a:pt x="6201" y="15510"/>
                  </a:lnTo>
                  <a:lnTo>
                    <a:pt x="6370" y="15660"/>
                  </a:lnTo>
                  <a:lnTo>
                    <a:pt x="6546" y="15808"/>
                  </a:lnTo>
                  <a:lnTo>
                    <a:pt x="6727" y="15944"/>
                  </a:lnTo>
                  <a:lnTo>
                    <a:pt x="6913" y="16081"/>
                  </a:lnTo>
                  <a:lnTo>
                    <a:pt x="7103" y="16209"/>
                  </a:lnTo>
                  <a:lnTo>
                    <a:pt x="7295" y="16331"/>
                  </a:lnTo>
                  <a:lnTo>
                    <a:pt x="7493" y="16445"/>
                  </a:lnTo>
                  <a:lnTo>
                    <a:pt x="7697" y="16554"/>
                  </a:lnTo>
                  <a:lnTo>
                    <a:pt x="7901" y="16660"/>
                  </a:lnTo>
                  <a:lnTo>
                    <a:pt x="8110" y="16757"/>
                  </a:lnTo>
                  <a:lnTo>
                    <a:pt x="8217" y="16804"/>
                  </a:lnTo>
                  <a:lnTo>
                    <a:pt x="8325" y="16849"/>
                  </a:lnTo>
                  <a:lnTo>
                    <a:pt x="8430" y="16891"/>
                  </a:lnTo>
                  <a:lnTo>
                    <a:pt x="8540" y="16935"/>
                  </a:lnTo>
                  <a:lnTo>
                    <a:pt x="8653" y="16974"/>
                  </a:lnTo>
                  <a:lnTo>
                    <a:pt x="8761" y="17010"/>
                  </a:lnTo>
                  <a:lnTo>
                    <a:pt x="8874" y="17046"/>
                  </a:lnTo>
                  <a:lnTo>
                    <a:pt x="8984" y="17080"/>
                  </a:lnTo>
                  <a:lnTo>
                    <a:pt x="8908" y="16974"/>
                  </a:lnTo>
                  <a:lnTo>
                    <a:pt x="8823" y="16854"/>
                  </a:lnTo>
                  <a:lnTo>
                    <a:pt x="8738" y="16732"/>
                  </a:lnTo>
                  <a:lnTo>
                    <a:pt x="8647" y="16601"/>
                  </a:lnTo>
                  <a:lnTo>
                    <a:pt x="8562" y="16459"/>
                  </a:lnTo>
                  <a:lnTo>
                    <a:pt x="8469" y="16312"/>
                  </a:lnTo>
                  <a:lnTo>
                    <a:pt x="8376" y="16159"/>
                  </a:lnTo>
                  <a:lnTo>
                    <a:pt x="8282" y="15997"/>
                  </a:lnTo>
                  <a:lnTo>
                    <a:pt x="8189" y="15830"/>
                  </a:lnTo>
                  <a:lnTo>
                    <a:pt x="8093" y="15655"/>
                  </a:lnTo>
                  <a:lnTo>
                    <a:pt x="8000" y="15474"/>
                  </a:lnTo>
                  <a:lnTo>
                    <a:pt x="7906" y="15285"/>
                  </a:lnTo>
                  <a:lnTo>
                    <a:pt x="7813" y="15087"/>
                  </a:lnTo>
                  <a:lnTo>
                    <a:pt x="7722" y="14887"/>
                  </a:lnTo>
                  <a:lnTo>
                    <a:pt x="7632" y="14678"/>
                  </a:lnTo>
                  <a:lnTo>
                    <a:pt x="7544" y="14464"/>
                  </a:lnTo>
                  <a:close/>
                  <a:moveTo>
                    <a:pt x="11388" y="13829"/>
                  </a:moveTo>
                  <a:lnTo>
                    <a:pt x="11388" y="17386"/>
                  </a:lnTo>
                  <a:lnTo>
                    <a:pt x="11507" y="17380"/>
                  </a:lnTo>
                  <a:lnTo>
                    <a:pt x="11632" y="17375"/>
                  </a:lnTo>
                  <a:lnTo>
                    <a:pt x="11753" y="17366"/>
                  </a:lnTo>
                  <a:lnTo>
                    <a:pt x="11875" y="17352"/>
                  </a:lnTo>
                  <a:lnTo>
                    <a:pt x="11997" y="17339"/>
                  </a:lnTo>
                  <a:lnTo>
                    <a:pt x="12118" y="17322"/>
                  </a:lnTo>
                  <a:lnTo>
                    <a:pt x="12237" y="17305"/>
                  </a:lnTo>
                  <a:lnTo>
                    <a:pt x="12359" y="17286"/>
                  </a:lnTo>
                  <a:lnTo>
                    <a:pt x="12489" y="17130"/>
                  </a:lnTo>
                  <a:lnTo>
                    <a:pt x="12571" y="17030"/>
                  </a:lnTo>
                  <a:lnTo>
                    <a:pt x="12664" y="16910"/>
                  </a:lnTo>
                  <a:lnTo>
                    <a:pt x="12760" y="16782"/>
                  </a:lnTo>
                  <a:lnTo>
                    <a:pt x="12865" y="16634"/>
                  </a:lnTo>
                  <a:lnTo>
                    <a:pt x="12975" y="16476"/>
                  </a:lnTo>
                  <a:lnTo>
                    <a:pt x="13091" y="16303"/>
                  </a:lnTo>
                  <a:lnTo>
                    <a:pt x="13210" y="16117"/>
                  </a:lnTo>
                  <a:lnTo>
                    <a:pt x="13332" y="15914"/>
                  </a:lnTo>
                  <a:lnTo>
                    <a:pt x="13459" y="15699"/>
                  </a:lnTo>
                  <a:lnTo>
                    <a:pt x="13583" y="15474"/>
                  </a:lnTo>
                  <a:lnTo>
                    <a:pt x="13657" y="15343"/>
                  </a:lnTo>
                  <a:lnTo>
                    <a:pt x="13725" y="15201"/>
                  </a:lnTo>
                  <a:lnTo>
                    <a:pt x="13796" y="15059"/>
                  </a:lnTo>
                  <a:lnTo>
                    <a:pt x="13863" y="14915"/>
                  </a:lnTo>
                  <a:lnTo>
                    <a:pt x="13931" y="14764"/>
                  </a:lnTo>
                  <a:lnTo>
                    <a:pt x="14002" y="14608"/>
                  </a:lnTo>
                  <a:lnTo>
                    <a:pt x="14070" y="14453"/>
                  </a:lnTo>
                  <a:lnTo>
                    <a:pt x="14135" y="14288"/>
                  </a:lnTo>
                  <a:lnTo>
                    <a:pt x="13982" y="14244"/>
                  </a:lnTo>
                  <a:lnTo>
                    <a:pt x="13827" y="14199"/>
                  </a:lnTo>
                  <a:lnTo>
                    <a:pt x="13671" y="14160"/>
                  </a:lnTo>
                  <a:lnTo>
                    <a:pt x="13510" y="14121"/>
                  </a:lnTo>
                  <a:lnTo>
                    <a:pt x="13349" y="14082"/>
                  </a:lnTo>
                  <a:lnTo>
                    <a:pt x="13179" y="14046"/>
                  </a:lnTo>
                  <a:lnTo>
                    <a:pt x="13012" y="14013"/>
                  </a:lnTo>
                  <a:lnTo>
                    <a:pt x="12840" y="13979"/>
                  </a:lnTo>
                  <a:lnTo>
                    <a:pt x="12667" y="13952"/>
                  </a:lnTo>
                  <a:lnTo>
                    <a:pt x="12489" y="13924"/>
                  </a:lnTo>
                  <a:lnTo>
                    <a:pt x="12311" y="13902"/>
                  </a:lnTo>
                  <a:lnTo>
                    <a:pt x="12127" y="13882"/>
                  </a:lnTo>
                  <a:lnTo>
                    <a:pt x="11948" y="13863"/>
                  </a:lnTo>
                  <a:lnTo>
                    <a:pt x="11762" y="13849"/>
                  </a:lnTo>
                  <a:lnTo>
                    <a:pt x="11575" y="13840"/>
                  </a:lnTo>
                  <a:lnTo>
                    <a:pt x="11388" y="13829"/>
                  </a:lnTo>
                  <a:close/>
                  <a:moveTo>
                    <a:pt x="10828" y="13826"/>
                  </a:moveTo>
                  <a:lnTo>
                    <a:pt x="10636" y="13838"/>
                  </a:lnTo>
                  <a:lnTo>
                    <a:pt x="10449" y="13846"/>
                  </a:lnTo>
                  <a:lnTo>
                    <a:pt x="10268" y="13860"/>
                  </a:lnTo>
                  <a:lnTo>
                    <a:pt x="10084" y="13879"/>
                  </a:lnTo>
                  <a:lnTo>
                    <a:pt x="9722" y="13924"/>
                  </a:lnTo>
                  <a:lnTo>
                    <a:pt x="9547" y="13949"/>
                  </a:lnTo>
                  <a:lnTo>
                    <a:pt x="9374" y="13979"/>
                  </a:lnTo>
                  <a:lnTo>
                    <a:pt x="9199" y="14010"/>
                  </a:lnTo>
                  <a:lnTo>
                    <a:pt x="9032" y="14043"/>
                  </a:lnTo>
                  <a:lnTo>
                    <a:pt x="8862" y="14082"/>
                  </a:lnTo>
                  <a:lnTo>
                    <a:pt x="8701" y="14121"/>
                  </a:lnTo>
                  <a:lnTo>
                    <a:pt x="8540" y="14160"/>
                  </a:lnTo>
                  <a:lnTo>
                    <a:pt x="8381" y="14199"/>
                  </a:lnTo>
                  <a:lnTo>
                    <a:pt x="8229" y="14244"/>
                  </a:lnTo>
                  <a:lnTo>
                    <a:pt x="8076" y="14288"/>
                  </a:lnTo>
                  <a:lnTo>
                    <a:pt x="8166" y="14514"/>
                  </a:lnTo>
                  <a:lnTo>
                    <a:pt x="8263" y="14728"/>
                  </a:lnTo>
                  <a:lnTo>
                    <a:pt x="8356" y="14934"/>
                  </a:lnTo>
                  <a:lnTo>
                    <a:pt x="8455" y="15137"/>
                  </a:lnTo>
                  <a:lnTo>
                    <a:pt x="8551" y="15329"/>
                  </a:lnTo>
                  <a:lnTo>
                    <a:pt x="8653" y="15513"/>
                  </a:lnTo>
                  <a:lnTo>
                    <a:pt x="8749" y="15691"/>
                  </a:lnTo>
                  <a:lnTo>
                    <a:pt x="8848" y="15861"/>
                  </a:lnTo>
                  <a:lnTo>
                    <a:pt x="8944" y="16022"/>
                  </a:lnTo>
                  <a:lnTo>
                    <a:pt x="9038" y="16175"/>
                  </a:lnTo>
                  <a:lnTo>
                    <a:pt x="9131" y="16320"/>
                  </a:lnTo>
                  <a:lnTo>
                    <a:pt x="9222" y="16454"/>
                  </a:lnTo>
                  <a:lnTo>
                    <a:pt x="9309" y="16582"/>
                  </a:lnTo>
                  <a:lnTo>
                    <a:pt x="9391" y="16698"/>
                  </a:lnTo>
                  <a:lnTo>
                    <a:pt x="9473" y="16810"/>
                  </a:lnTo>
                  <a:lnTo>
                    <a:pt x="9547" y="16910"/>
                  </a:lnTo>
                  <a:lnTo>
                    <a:pt x="9640" y="17030"/>
                  </a:lnTo>
                  <a:lnTo>
                    <a:pt x="9725" y="17130"/>
                  </a:lnTo>
                  <a:lnTo>
                    <a:pt x="9852" y="17286"/>
                  </a:lnTo>
                  <a:lnTo>
                    <a:pt x="9974" y="17305"/>
                  </a:lnTo>
                  <a:lnTo>
                    <a:pt x="10093" y="17322"/>
                  </a:lnTo>
                  <a:lnTo>
                    <a:pt x="10214" y="17339"/>
                  </a:lnTo>
                  <a:lnTo>
                    <a:pt x="10336" y="17352"/>
                  </a:lnTo>
                  <a:lnTo>
                    <a:pt x="10458" y="17366"/>
                  </a:lnTo>
                  <a:lnTo>
                    <a:pt x="10582" y="17375"/>
                  </a:lnTo>
                  <a:lnTo>
                    <a:pt x="10704" y="17380"/>
                  </a:lnTo>
                  <a:lnTo>
                    <a:pt x="10828" y="17386"/>
                  </a:lnTo>
                  <a:lnTo>
                    <a:pt x="10828" y="13826"/>
                  </a:lnTo>
                  <a:close/>
                  <a:moveTo>
                    <a:pt x="20370" y="12292"/>
                  </a:moveTo>
                  <a:lnTo>
                    <a:pt x="21600" y="12528"/>
                  </a:lnTo>
                  <a:lnTo>
                    <a:pt x="21563" y="12712"/>
                  </a:lnTo>
                  <a:lnTo>
                    <a:pt x="21521" y="12893"/>
                  </a:lnTo>
                  <a:lnTo>
                    <a:pt x="21478" y="13077"/>
                  </a:lnTo>
                  <a:lnTo>
                    <a:pt x="21427" y="13258"/>
                  </a:lnTo>
                  <a:lnTo>
                    <a:pt x="21379" y="13438"/>
                  </a:lnTo>
                  <a:lnTo>
                    <a:pt x="21323" y="13614"/>
                  </a:lnTo>
                  <a:lnTo>
                    <a:pt x="21266" y="13795"/>
                  </a:lnTo>
                  <a:lnTo>
                    <a:pt x="21204" y="13973"/>
                  </a:lnTo>
                  <a:lnTo>
                    <a:pt x="21142" y="14148"/>
                  </a:lnTo>
                  <a:lnTo>
                    <a:pt x="21074" y="14323"/>
                  </a:lnTo>
                  <a:lnTo>
                    <a:pt x="21003" y="14496"/>
                  </a:lnTo>
                  <a:lnTo>
                    <a:pt x="20930" y="14668"/>
                  </a:lnTo>
                  <a:lnTo>
                    <a:pt x="20853" y="14838"/>
                  </a:lnTo>
                  <a:lnTo>
                    <a:pt x="20771" y="15011"/>
                  </a:lnTo>
                  <a:lnTo>
                    <a:pt x="20692" y="15178"/>
                  </a:lnTo>
                  <a:lnTo>
                    <a:pt x="20604" y="15345"/>
                  </a:lnTo>
                  <a:lnTo>
                    <a:pt x="20517" y="15509"/>
                  </a:lnTo>
                  <a:lnTo>
                    <a:pt x="20423" y="15676"/>
                  </a:lnTo>
                  <a:lnTo>
                    <a:pt x="20330" y="15837"/>
                  </a:lnTo>
                  <a:lnTo>
                    <a:pt x="20231" y="15996"/>
                  </a:lnTo>
                  <a:lnTo>
                    <a:pt x="20132" y="16154"/>
                  </a:lnTo>
                  <a:lnTo>
                    <a:pt x="20027" y="16310"/>
                  </a:lnTo>
                  <a:lnTo>
                    <a:pt x="19923" y="16469"/>
                  </a:lnTo>
                  <a:lnTo>
                    <a:pt x="19815" y="16622"/>
                  </a:lnTo>
                  <a:lnTo>
                    <a:pt x="19702" y="16769"/>
                  </a:lnTo>
                  <a:lnTo>
                    <a:pt x="19586" y="16920"/>
                  </a:lnTo>
                  <a:lnTo>
                    <a:pt x="19467" y="17067"/>
                  </a:lnTo>
                  <a:lnTo>
                    <a:pt x="19351" y="17215"/>
                  </a:lnTo>
                  <a:lnTo>
                    <a:pt x="19230" y="17356"/>
                  </a:lnTo>
                  <a:lnTo>
                    <a:pt x="19102" y="17496"/>
                  </a:lnTo>
                  <a:lnTo>
                    <a:pt x="18975" y="17637"/>
                  </a:lnTo>
                  <a:lnTo>
                    <a:pt x="18845" y="17771"/>
                  </a:lnTo>
                  <a:lnTo>
                    <a:pt x="18712" y="17907"/>
                  </a:lnTo>
                  <a:lnTo>
                    <a:pt x="18579" y="18038"/>
                  </a:lnTo>
                  <a:lnTo>
                    <a:pt x="18440" y="18169"/>
                  </a:lnTo>
                  <a:lnTo>
                    <a:pt x="18302" y="18294"/>
                  </a:lnTo>
                  <a:lnTo>
                    <a:pt x="18160" y="18419"/>
                  </a:lnTo>
                  <a:lnTo>
                    <a:pt x="18016" y="18542"/>
                  </a:lnTo>
                  <a:lnTo>
                    <a:pt x="17869" y="18661"/>
                  </a:lnTo>
                  <a:lnTo>
                    <a:pt x="17722" y="18778"/>
                  </a:lnTo>
                  <a:lnTo>
                    <a:pt x="17569" y="18892"/>
                  </a:lnTo>
                  <a:lnTo>
                    <a:pt x="17419" y="19004"/>
                  </a:lnTo>
                  <a:lnTo>
                    <a:pt x="17266" y="19115"/>
                  </a:lnTo>
                  <a:lnTo>
                    <a:pt x="17111" y="19218"/>
                  </a:lnTo>
                  <a:lnTo>
                    <a:pt x="16950" y="19324"/>
                  </a:lnTo>
                  <a:lnTo>
                    <a:pt x="16788" y="19424"/>
                  </a:lnTo>
                  <a:lnTo>
                    <a:pt x="16627" y="19521"/>
                  </a:lnTo>
                  <a:lnTo>
                    <a:pt x="16466" y="19616"/>
                  </a:lnTo>
                  <a:lnTo>
                    <a:pt x="16302" y="19711"/>
                  </a:lnTo>
                  <a:lnTo>
                    <a:pt x="16132" y="19800"/>
                  </a:lnTo>
                  <a:lnTo>
                    <a:pt x="15965" y="19886"/>
                  </a:lnTo>
                  <a:lnTo>
                    <a:pt x="15793" y="19969"/>
                  </a:lnTo>
                  <a:lnTo>
                    <a:pt x="15623" y="20053"/>
                  </a:lnTo>
                  <a:lnTo>
                    <a:pt x="15450" y="20128"/>
                  </a:lnTo>
                  <a:lnTo>
                    <a:pt x="15278" y="20206"/>
                  </a:lnTo>
                  <a:lnTo>
                    <a:pt x="15100" y="20275"/>
                  </a:lnTo>
                  <a:lnTo>
                    <a:pt x="14921" y="20342"/>
                  </a:lnTo>
                  <a:lnTo>
                    <a:pt x="14746" y="20409"/>
                  </a:lnTo>
                  <a:lnTo>
                    <a:pt x="14565" y="20470"/>
                  </a:lnTo>
                  <a:lnTo>
                    <a:pt x="14384" y="20529"/>
                  </a:lnTo>
                  <a:lnTo>
                    <a:pt x="14203" y="20584"/>
                  </a:lnTo>
                  <a:lnTo>
                    <a:pt x="14019" y="20640"/>
                  </a:lnTo>
                  <a:lnTo>
                    <a:pt x="13651" y="20735"/>
                  </a:lnTo>
                  <a:lnTo>
                    <a:pt x="13861" y="21572"/>
                  </a:lnTo>
                  <a:lnTo>
                    <a:pt x="13581" y="21589"/>
                  </a:lnTo>
                  <a:lnTo>
                    <a:pt x="13303" y="21597"/>
                  </a:lnTo>
                  <a:lnTo>
                    <a:pt x="13023" y="21600"/>
                  </a:lnTo>
                  <a:lnTo>
                    <a:pt x="12749" y="21597"/>
                  </a:lnTo>
                  <a:lnTo>
                    <a:pt x="12472" y="21586"/>
                  </a:lnTo>
                  <a:lnTo>
                    <a:pt x="12200" y="21567"/>
                  </a:lnTo>
                  <a:lnTo>
                    <a:pt x="11929" y="21544"/>
                  </a:lnTo>
                  <a:lnTo>
                    <a:pt x="11657" y="21514"/>
                  </a:lnTo>
                  <a:lnTo>
                    <a:pt x="11391" y="21478"/>
                  </a:lnTo>
                  <a:lnTo>
                    <a:pt x="11125" y="21436"/>
                  </a:lnTo>
                  <a:lnTo>
                    <a:pt x="10862" y="21386"/>
                  </a:lnTo>
                  <a:lnTo>
                    <a:pt x="10599" y="21330"/>
                  </a:lnTo>
                  <a:lnTo>
                    <a:pt x="10342" y="21269"/>
                  </a:lnTo>
                  <a:lnTo>
                    <a:pt x="10087" y="21202"/>
                  </a:lnTo>
                  <a:lnTo>
                    <a:pt x="9833" y="21130"/>
                  </a:lnTo>
                  <a:lnTo>
                    <a:pt x="9584" y="21052"/>
                  </a:lnTo>
                  <a:lnTo>
                    <a:pt x="9335" y="20966"/>
                  </a:lnTo>
                  <a:lnTo>
                    <a:pt x="9089" y="20879"/>
                  </a:lnTo>
                  <a:lnTo>
                    <a:pt x="8848" y="20782"/>
                  </a:lnTo>
                  <a:lnTo>
                    <a:pt x="8611" y="20682"/>
                  </a:lnTo>
                  <a:lnTo>
                    <a:pt x="8376" y="20576"/>
                  </a:lnTo>
                  <a:lnTo>
                    <a:pt x="8144" y="20465"/>
                  </a:lnTo>
                  <a:lnTo>
                    <a:pt x="7920" y="20348"/>
                  </a:lnTo>
                  <a:lnTo>
                    <a:pt x="7697" y="20225"/>
                  </a:lnTo>
                  <a:lnTo>
                    <a:pt x="7479" y="20100"/>
                  </a:lnTo>
                  <a:lnTo>
                    <a:pt x="7264" y="19969"/>
                  </a:lnTo>
                  <a:lnTo>
                    <a:pt x="7055" y="19833"/>
                  </a:lnTo>
                  <a:lnTo>
                    <a:pt x="6851" y="19694"/>
                  </a:lnTo>
                  <a:lnTo>
                    <a:pt x="6647" y="19549"/>
                  </a:lnTo>
                  <a:lnTo>
                    <a:pt x="6452" y="19399"/>
                  </a:lnTo>
                  <a:lnTo>
                    <a:pt x="6263" y="19249"/>
                  </a:lnTo>
                  <a:lnTo>
                    <a:pt x="6076" y="19090"/>
                  </a:lnTo>
                  <a:lnTo>
                    <a:pt x="6305" y="19168"/>
                  </a:lnTo>
                  <a:lnTo>
                    <a:pt x="6540" y="19238"/>
                  </a:lnTo>
                  <a:lnTo>
                    <a:pt x="6772" y="19299"/>
                  </a:lnTo>
                  <a:lnTo>
                    <a:pt x="7007" y="19357"/>
                  </a:lnTo>
                  <a:lnTo>
                    <a:pt x="7239" y="19410"/>
                  </a:lnTo>
                  <a:lnTo>
                    <a:pt x="7476" y="19455"/>
                  </a:lnTo>
                  <a:lnTo>
                    <a:pt x="7708" y="19494"/>
                  </a:lnTo>
                  <a:lnTo>
                    <a:pt x="7943" y="19527"/>
                  </a:lnTo>
                  <a:lnTo>
                    <a:pt x="8175" y="19555"/>
                  </a:lnTo>
                  <a:lnTo>
                    <a:pt x="8410" y="19577"/>
                  </a:lnTo>
                  <a:lnTo>
                    <a:pt x="8642" y="19594"/>
                  </a:lnTo>
                  <a:lnTo>
                    <a:pt x="8876" y="19602"/>
                  </a:lnTo>
                  <a:lnTo>
                    <a:pt x="9106" y="19608"/>
                  </a:lnTo>
                  <a:lnTo>
                    <a:pt x="9338" y="19605"/>
                  </a:lnTo>
                  <a:lnTo>
                    <a:pt x="9564" y="19599"/>
                  </a:lnTo>
                  <a:lnTo>
                    <a:pt x="9790" y="19585"/>
                  </a:lnTo>
                  <a:lnTo>
                    <a:pt x="10019" y="19569"/>
                  </a:lnTo>
                  <a:lnTo>
                    <a:pt x="10243" y="19544"/>
                  </a:lnTo>
                  <a:lnTo>
                    <a:pt x="10466" y="19516"/>
                  </a:lnTo>
                  <a:lnTo>
                    <a:pt x="10687" y="19482"/>
                  </a:lnTo>
                  <a:lnTo>
                    <a:pt x="10905" y="19443"/>
                  </a:lnTo>
                  <a:lnTo>
                    <a:pt x="11122" y="19399"/>
                  </a:lnTo>
                  <a:lnTo>
                    <a:pt x="11337" y="19352"/>
                  </a:lnTo>
                  <a:lnTo>
                    <a:pt x="11550" y="19296"/>
                  </a:lnTo>
                  <a:lnTo>
                    <a:pt x="11756" y="19238"/>
                  </a:lnTo>
                  <a:lnTo>
                    <a:pt x="11965" y="19174"/>
                  </a:lnTo>
                  <a:lnTo>
                    <a:pt x="12172" y="19107"/>
                  </a:lnTo>
                  <a:lnTo>
                    <a:pt x="12370" y="19032"/>
                  </a:lnTo>
                  <a:lnTo>
                    <a:pt x="12571" y="18956"/>
                  </a:lnTo>
                  <a:lnTo>
                    <a:pt x="12766" y="18873"/>
                  </a:lnTo>
                  <a:lnTo>
                    <a:pt x="12958" y="18787"/>
                  </a:lnTo>
                  <a:lnTo>
                    <a:pt x="13145" y="18695"/>
                  </a:lnTo>
                  <a:lnTo>
                    <a:pt x="13354" y="19535"/>
                  </a:lnTo>
                  <a:lnTo>
                    <a:pt x="13518" y="19494"/>
                  </a:lnTo>
                  <a:lnTo>
                    <a:pt x="13680" y="19452"/>
                  </a:lnTo>
                  <a:lnTo>
                    <a:pt x="13838" y="19404"/>
                  </a:lnTo>
                  <a:lnTo>
                    <a:pt x="14002" y="19357"/>
                  </a:lnTo>
                  <a:lnTo>
                    <a:pt x="14161" y="19304"/>
                  </a:lnTo>
                  <a:lnTo>
                    <a:pt x="14319" y="19249"/>
                  </a:lnTo>
                  <a:lnTo>
                    <a:pt x="14474" y="19193"/>
                  </a:lnTo>
                  <a:lnTo>
                    <a:pt x="14630" y="19132"/>
                  </a:lnTo>
                  <a:lnTo>
                    <a:pt x="14786" y="19071"/>
                  </a:lnTo>
                  <a:lnTo>
                    <a:pt x="14941" y="19001"/>
                  </a:lnTo>
                  <a:lnTo>
                    <a:pt x="15094" y="18934"/>
                  </a:lnTo>
                  <a:lnTo>
                    <a:pt x="15244" y="18862"/>
                  </a:lnTo>
                  <a:lnTo>
                    <a:pt x="15394" y="18787"/>
                  </a:lnTo>
                  <a:lnTo>
                    <a:pt x="15541" y="18712"/>
                  </a:lnTo>
                  <a:lnTo>
                    <a:pt x="15691" y="18631"/>
                  </a:lnTo>
                  <a:lnTo>
                    <a:pt x="15835" y="18553"/>
                  </a:lnTo>
                  <a:lnTo>
                    <a:pt x="15979" y="18467"/>
                  </a:lnTo>
                  <a:lnTo>
                    <a:pt x="16124" y="18380"/>
                  </a:lnTo>
                  <a:lnTo>
                    <a:pt x="16262" y="18291"/>
                  </a:lnTo>
                  <a:lnTo>
                    <a:pt x="16404" y="18200"/>
                  </a:lnTo>
                  <a:lnTo>
                    <a:pt x="16539" y="18105"/>
                  </a:lnTo>
                  <a:lnTo>
                    <a:pt x="16678" y="18010"/>
                  </a:lnTo>
                  <a:lnTo>
                    <a:pt x="16811" y="17913"/>
                  </a:lnTo>
                  <a:lnTo>
                    <a:pt x="16944" y="17810"/>
                  </a:lnTo>
                  <a:lnTo>
                    <a:pt x="17074" y="17707"/>
                  </a:lnTo>
                  <a:lnTo>
                    <a:pt x="17207" y="17601"/>
                  </a:lnTo>
                  <a:lnTo>
                    <a:pt x="17331" y="17493"/>
                  </a:lnTo>
                  <a:lnTo>
                    <a:pt x="17459" y="17381"/>
                  </a:lnTo>
                  <a:lnTo>
                    <a:pt x="17580" y="17270"/>
                  </a:lnTo>
                  <a:lnTo>
                    <a:pt x="17702" y="17156"/>
                  </a:lnTo>
                  <a:lnTo>
                    <a:pt x="17818" y="17039"/>
                  </a:lnTo>
                  <a:lnTo>
                    <a:pt x="17937" y="16920"/>
                  </a:lnTo>
                  <a:lnTo>
                    <a:pt x="18053" y="16800"/>
                  </a:lnTo>
                  <a:lnTo>
                    <a:pt x="18166" y="16677"/>
                  </a:lnTo>
                  <a:lnTo>
                    <a:pt x="18276" y="16552"/>
                  </a:lnTo>
                  <a:lnTo>
                    <a:pt x="18384" y="16427"/>
                  </a:lnTo>
                  <a:lnTo>
                    <a:pt x="18488" y="16299"/>
                  </a:lnTo>
                  <a:lnTo>
                    <a:pt x="18593" y="16171"/>
                  </a:lnTo>
                  <a:lnTo>
                    <a:pt x="18695" y="16035"/>
                  </a:lnTo>
                  <a:lnTo>
                    <a:pt x="18794" y="15904"/>
                  </a:lnTo>
                  <a:lnTo>
                    <a:pt x="18890" y="15770"/>
                  </a:lnTo>
                  <a:lnTo>
                    <a:pt x="18983" y="15631"/>
                  </a:lnTo>
                  <a:lnTo>
                    <a:pt x="19074" y="15495"/>
                  </a:lnTo>
                  <a:lnTo>
                    <a:pt x="19164" y="15353"/>
                  </a:lnTo>
                  <a:lnTo>
                    <a:pt x="19247" y="15214"/>
                  </a:lnTo>
                  <a:lnTo>
                    <a:pt x="19331" y="15069"/>
                  </a:lnTo>
                  <a:lnTo>
                    <a:pt x="19413" y="14924"/>
                  </a:lnTo>
                  <a:lnTo>
                    <a:pt x="19490" y="14777"/>
                  </a:lnTo>
                  <a:lnTo>
                    <a:pt x="19569" y="14632"/>
                  </a:lnTo>
                  <a:lnTo>
                    <a:pt x="19710" y="14332"/>
                  </a:lnTo>
                  <a:lnTo>
                    <a:pt x="19778" y="14181"/>
                  </a:lnTo>
                  <a:lnTo>
                    <a:pt x="19841" y="14028"/>
                  </a:lnTo>
                  <a:lnTo>
                    <a:pt x="19903" y="13875"/>
                  </a:lnTo>
                  <a:lnTo>
                    <a:pt x="19965" y="13722"/>
                  </a:lnTo>
                  <a:lnTo>
                    <a:pt x="20022" y="13566"/>
                  </a:lnTo>
                  <a:lnTo>
                    <a:pt x="20075" y="13411"/>
                  </a:lnTo>
                  <a:lnTo>
                    <a:pt x="20126" y="13255"/>
                  </a:lnTo>
                  <a:lnTo>
                    <a:pt x="20174" y="13093"/>
                  </a:lnTo>
                  <a:lnTo>
                    <a:pt x="20220" y="12935"/>
                  </a:lnTo>
                  <a:lnTo>
                    <a:pt x="20262" y="12776"/>
                  </a:lnTo>
                  <a:lnTo>
                    <a:pt x="20299" y="12618"/>
                  </a:lnTo>
                  <a:lnTo>
                    <a:pt x="20336" y="12456"/>
                  </a:lnTo>
                  <a:lnTo>
                    <a:pt x="20370" y="12292"/>
                  </a:lnTo>
                  <a:close/>
                  <a:moveTo>
                    <a:pt x="15479" y="10523"/>
                  </a:moveTo>
                  <a:lnTo>
                    <a:pt x="15470" y="10762"/>
                  </a:lnTo>
                  <a:lnTo>
                    <a:pt x="15456" y="10999"/>
                  </a:lnTo>
                  <a:lnTo>
                    <a:pt x="15439" y="11235"/>
                  </a:lnTo>
                  <a:lnTo>
                    <a:pt x="15416" y="11464"/>
                  </a:lnTo>
                  <a:lnTo>
                    <a:pt x="15388" y="11689"/>
                  </a:lnTo>
                  <a:lnTo>
                    <a:pt x="15357" y="11914"/>
                  </a:lnTo>
                  <a:lnTo>
                    <a:pt x="15323" y="12134"/>
                  </a:lnTo>
                  <a:lnTo>
                    <a:pt x="15244" y="12563"/>
                  </a:lnTo>
                  <a:lnTo>
                    <a:pt x="15196" y="12772"/>
                  </a:lnTo>
                  <a:lnTo>
                    <a:pt x="15145" y="12975"/>
                  </a:lnTo>
                  <a:lnTo>
                    <a:pt x="15097" y="13178"/>
                  </a:lnTo>
                  <a:lnTo>
                    <a:pt x="15040" y="13378"/>
                  </a:lnTo>
                  <a:lnTo>
                    <a:pt x="14981" y="13570"/>
                  </a:lnTo>
                  <a:lnTo>
                    <a:pt x="14921" y="13760"/>
                  </a:lnTo>
                  <a:lnTo>
                    <a:pt x="14859" y="13946"/>
                  </a:lnTo>
                  <a:lnTo>
                    <a:pt x="15018" y="14002"/>
                  </a:lnTo>
                  <a:lnTo>
                    <a:pt x="15170" y="14060"/>
                  </a:lnTo>
                  <a:lnTo>
                    <a:pt x="15317" y="14119"/>
                  </a:lnTo>
                  <a:lnTo>
                    <a:pt x="15462" y="14177"/>
                  </a:lnTo>
                  <a:lnTo>
                    <a:pt x="15728" y="14288"/>
                  </a:lnTo>
                  <a:lnTo>
                    <a:pt x="15977" y="14400"/>
                  </a:lnTo>
                  <a:lnTo>
                    <a:pt x="16197" y="14503"/>
                  </a:lnTo>
                  <a:lnTo>
                    <a:pt x="16401" y="14606"/>
                  </a:lnTo>
                  <a:lnTo>
                    <a:pt x="16573" y="14698"/>
                  </a:lnTo>
                  <a:lnTo>
                    <a:pt x="16723" y="14775"/>
                  </a:lnTo>
                  <a:lnTo>
                    <a:pt x="16814" y="14667"/>
                  </a:lnTo>
                  <a:lnTo>
                    <a:pt x="16902" y="14556"/>
                  </a:lnTo>
                  <a:lnTo>
                    <a:pt x="16986" y="14441"/>
                  </a:lnTo>
                  <a:lnTo>
                    <a:pt x="17068" y="14327"/>
                  </a:lnTo>
                  <a:lnTo>
                    <a:pt x="17150" y="14210"/>
                  </a:lnTo>
                  <a:lnTo>
                    <a:pt x="17230" y="14091"/>
                  </a:lnTo>
                  <a:lnTo>
                    <a:pt x="17306" y="13968"/>
                  </a:lnTo>
                  <a:lnTo>
                    <a:pt x="17380" y="13849"/>
                  </a:lnTo>
                  <a:lnTo>
                    <a:pt x="17453" y="13723"/>
                  </a:lnTo>
                  <a:lnTo>
                    <a:pt x="17521" y="13598"/>
                  </a:lnTo>
                  <a:lnTo>
                    <a:pt x="17589" y="13473"/>
                  </a:lnTo>
                  <a:lnTo>
                    <a:pt x="17654" y="13342"/>
                  </a:lnTo>
                  <a:lnTo>
                    <a:pt x="17713" y="13214"/>
                  </a:lnTo>
                  <a:lnTo>
                    <a:pt x="17773" y="13083"/>
                  </a:lnTo>
                  <a:lnTo>
                    <a:pt x="17832" y="12953"/>
                  </a:lnTo>
                  <a:lnTo>
                    <a:pt x="17886" y="12816"/>
                  </a:lnTo>
                  <a:lnTo>
                    <a:pt x="17937" y="12683"/>
                  </a:lnTo>
                  <a:lnTo>
                    <a:pt x="17985" y="12546"/>
                  </a:lnTo>
                  <a:lnTo>
                    <a:pt x="18030" y="12410"/>
                  </a:lnTo>
                  <a:lnTo>
                    <a:pt x="18075" y="12268"/>
                  </a:lnTo>
                  <a:lnTo>
                    <a:pt x="18115" y="12132"/>
                  </a:lnTo>
                  <a:lnTo>
                    <a:pt x="18152" y="11990"/>
                  </a:lnTo>
                  <a:lnTo>
                    <a:pt x="18186" y="11848"/>
                  </a:lnTo>
                  <a:lnTo>
                    <a:pt x="18217" y="11703"/>
                  </a:lnTo>
                  <a:lnTo>
                    <a:pt x="18245" y="11558"/>
                  </a:lnTo>
                  <a:lnTo>
                    <a:pt x="18273" y="11414"/>
                  </a:lnTo>
                  <a:lnTo>
                    <a:pt x="18296" y="11269"/>
                  </a:lnTo>
                  <a:lnTo>
                    <a:pt x="18316" y="11121"/>
                  </a:lnTo>
                  <a:lnTo>
                    <a:pt x="18333" y="10974"/>
                  </a:lnTo>
                  <a:lnTo>
                    <a:pt x="18344" y="10824"/>
                  </a:lnTo>
                  <a:lnTo>
                    <a:pt x="18358" y="10673"/>
                  </a:lnTo>
                  <a:lnTo>
                    <a:pt x="18364" y="10523"/>
                  </a:lnTo>
                  <a:lnTo>
                    <a:pt x="15479" y="10523"/>
                  </a:lnTo>
                  <a:close/>
                  <a:moveTo>
                    <a:pt x="11388" y="10523"/>
                  </a:moveTo>
                  <a:lnTo>
                    <a:pt x="11388" y="13278"/>
                  </a:lnTo>
                  <a:lnTo>
                    <a:pt x="11589" y="13289"/>
                  </a:lnTo>
                  <a:lnTo>
                    <a:pt x="11793" y="13300"/>
                  </a:lnTo>
                  <a:lnTo>
                    <a:pt x="11991" y="13317"/>
                  </a:lnTo>
                  <a:lnTo>
                    <a:pt x="12186" y="13334"/>
                  </a:lnTo>
                  <a:lnTo>
                    <a:pt x="12378" y="13356"/>
                  </a:lnTo>
                  <a:lnTo>
                    <a:pt x="12574" y="13384"/>
                  </a:lnTo>
                  <a:lnTo>
                    <a:pt x="12763" y="13412"/>
                  </a:lnTo>
                  <a:lnTo>
                    <a:pt x="12950" y="13442"/>
                  </a:lnTo>
                  <a:lnTo>
                    <a:pt x="13134" y="13476"/>
                  </a:lnTo>
                  <a:lnTo>
                    <a:pt x="13315" y="13512"/>
                  </a:lnTo>
                  <a:lnTo>
                    <a:pt x="13490" y="13551"/>
                  </a:lnTo>
                  <a:lnTo>
                    <a:pt x="13665" y="13593"/>
                  </a:lnTo>
                  <a:lnTo>
                    <a:pt x="13835" y="13634"/>
                  </a:lnTo>
                  <a:lnTo>
                    <a:pt x="14005" y="13679"/>
                  </a:lnTo>
                  <a:lnTo>
                    <a:pt x="14166" y="13726"/>
                  </a:lnTo>
                  <a:lnTo>
                    <a:pt x="14327" y="13771"/>
                  </a:lnTo>
                  <a:lnTo>
                    <a:pt x="14387" y="13595"/>
                  </a:lnTo>
                  <a:lnTo>
                    <a:pt x="14446" y="13415"/>
                  </a:lnTo>
                  <a:lnTo>
                    <a:pt x="14500" y="13231"/>
                  </a:lnTo>
                  <a:lnTo>
                    <a:pt x="14551" y="13044"/>
                  </a:lnTo>
                  <a:lnTo>
                    <a:pt x="14602" y="12850"/>
                  </a:lnTo>
                  <a:lnTo>
                    <a:pt x="14692" y="12460"/>
                  </a:lnTo>
                  <a:lnTo>
                    <a:pt x="14729" y="12257"/>
                  </a:lnTo>
                  <a:lnTo>
                    <a:pt x="14766" y="12051"/>
                  </a:lnTo>
                  <a:lnTo>
                    <a:pt x="14800" y="11839"/>
                  </a:lnTo>
                  <a:lnTo>
                    <a:pt x="14828" y="11628"/>
                  </a:lnTo>
                  <a:lnTo>
                    <a:pt x="14854" y="11414"/>
                  </a:lnTo>
                  <a:lnTo>
                    <a:pt x="14876" y="11196"/>
                  </a:lnTo>
                  <a:lnTo>
                    <a:pt x="14893" y="10974"/>
                  </a:lnTo>
                  <a:lnTo>
                    <a:pt x="14907" y="10751"/>
                  </a:lnTo>
                  <a:lnTo>
                    <a:pt x="14916" y="10523"/>
                  </a:lnTo>
                  <a:lnTo>
                    <a:pt x="11388" y="10523"/>
                  </a:lnTo>
                  <a:close/>
                  <a:moveTo>
                    <a:pt x="7295" y="10523"/>
                  </a:moveTo>
                  <a:lnTo>
                    <a:pt x="7304" y="10751"/>
                  </a:lnTo>
                  <a:lnTo>
                    <a:pt x="7318" y="10974"/>
                  </a:lnTo>
                  <a:lnTo>
                    <a:pt x="7332" y="11196"/>
                  </a:lnTo>
                  <a:lnTo>
                    <a:pt x="7355" y="11414"/>
                  </a:lnTo>
                  <a:lnTo>
                    <a:pt x="7380" y="11628"/>
                  </a:lnTo>
                  <a:lnTo>
                    <a:pt x="7411" y="11839"/>
                  </a:lnTo>
                  <a:lnTo>
                    <a:pt x="7445" y="12048"/>
                  </a:lnTo>
                  <a:lnTo>
                    <a:pt x="7479" y="12254"/>
                  </a:lnTo>
                  <a:lnTo>
                    <a:pt x="7519" y="12454"/>
                  </a:lnTo>
                  <a:lnTo>
                    <a:pt x="7564" y="12655"/>
                  </a:lnTo>
                  <a:lnTo>
                    <a:pt x="7609" y="12850"/>
                  </a:lnTo>
                  <a:lnTo>
                    <a:pt x="7660" y="13044"/>
                  </a:lnTo>
                  <a:lnTo>
                    <a:pt x="7711" y="13231"/>
                  </a:lnTo>
                  <a:lnTo>
                    <a:pt x="7768" y="13415"/>
                  </a:lnTo>
                  <a:lnTo>
                    <a:pt x="7824" y="13595"/>
                  </a:lnTo>
                  <a:lnTo>
                    <a:pt x="7884" y="13771"/>
                  </a:lnTo>
                  <a:lnTo>
                    <a:pt x="8045" y="13726"/>
                  </a:lnTo>
                  <a:lnTo>
                    <a:pt x="8209" y="13679"/>
                  </a:lnTo>
                  <a:lnTo>
                    <a:pt x="8379" y="13634"/>
                  </a:lnTo>
                  <a:lnTo>
                    <a:pt x="8548" y="13593"/>
                  </a:lnTo>
                  <a:lnTo>
                    <a:pt x="8724" y="13551"/>
                  </a:lnTo>
                  <a:lnTo>
                    <a:pt x="8902" y="13512"/>
                  </a:lnTo>
                  <a:lnTo>
                    <a:pt x="9080" y="13476"/>
                  </a:lnTo>
                  <a:lnTo>
                    <a:pt x="9264" y="13442"/>
                  </a:lnTo>
                  <a:lnTo>
                    <a:pt x="9451" y="13412"/>
                  </a:lnTo>
                  <a:lnTo>
                    <a:pt x="9640" y="13384"/>
                  </a:lnTo>
                  <a:lnTo>
                    <a:pt x="9833" y="13356"/>
                  </a:lnTo>
                  <a:lnTo>
                    <a:pt x="10028" y="13334"/>
                  </a:lnTo>
                  <a:lnTo>
                    <a:pt x="10223" y="13317"/>
                  </a:lnTo>
                  <a:lnTo>
                    <a:pt x="10424" y="13300"/>
                  </a:lnTo>
                  <a:lnTo>
                    <a:pt x="10625" y="13289"/>
                  </a:lnTo>
                  <a:lnTo>
                    <a:pt x="10828" y="13278"/>
                  </a:lnTo>
                  <a:lnTo>
                    <a:pt x="10828" y="10523"/>
                  </a:lnTo>
                  <a:lnTo>
                    <a:pt x="7295" y="10523"/>
                  </a:lnTo>
                  <a:close/>
                  <a:moveTo>
                    <a:pt x="3847" y="10523"/>
                  </a:moveTo>
                  <a:lnTo>
                    <a:pt x="3853" y="10673"/>
                  </a:lnTo>
                  <a:lnTo>
                    <a:pt x="3867" y="10824"/>
                  </a:lnTo>
                  <a:lnTo>
                    <a:pt x="3878" y="10974"/>
                  </a:lnTo>
                  <a:lnTo>
                    <a:pt x="3898" y="11121"/>
                  </a:lnTo>
                  <a:lnTo>
                    <a:pt x="3915" y="11269"/>
                  </a:lnTo>
                  <a:lnTo>
                    <a:pt x="3966" y="11558"/>
                  </a:lnTo>
                  <a:lnTo>
                    <a:pt x="3994" y="11703"/>
                  </a:lnTo>
                  <a:lnTo>
                    <a:pt x="4025" y="11848"/>
                  </a:lnTo>
                  <a:lnTo>
                    <a:pt x="4062" y="11990"/>
                  </a:lnTo>
                  <a:lnTo>
                    <a:pt x="4099" y="12132"/>
                  </a:lnTo>
                  <a:lnTo>
                    <a:pt x="4138" y="12268"/>
                  </a:lnTo>
                  <a:lnTo>
                    <a:pt x="4181" y="12410"/>
                  </a:lnTo>
                  <a:lnTo>
                    <a:pt x="4226" y="12546"/>
                  </a:lnTo>
                  <a:lnTo>
                    <a:pt x="4277" y="12683"/>
                  </a:lnTo>
                  <a:lnTo>
                    <a:pt x="4325" y="12816"/>
                  </a:lnTo>
                  <a:lnTo>
                    <a:pt x="4382" y="12953"/>
                  </a:lnTo>
                  <a:lnTo>
                    <a:pt x="4438" y="13083"/>
                  </a:lnTo>
                  <a:lnTo>
                    <a:pt x="4498" y="13214"/>
                  </a:lnTo>
                  <a:lnTo>
                    <a:pt x="4560" y="13342"/>
                  </a:lnTo>
                  <a:lnTo>
                    <a:pt x="4622" y="13473"/>
                  </a:lnTo>
                  <a:lnTo>
                    <a:pt x="4690" y="13598"/>
                  </a:lnTo>
                  <a:lnTo>
                    <a:pt x="4758" y="13723"/>
                  </a:lnTo>
                  <a:lnTo>
                    <a:pt x="4831" y="13849"/>
                  </a:lnTo>
                  <a:lnTo>
                    <a:pt x="4905" y="13968"/>
                  </a:lnTo>
                  <a:lnTo>
                    <a:pt x="4984" y="14091"/>
                  </a:lnTo>
                  <a:lnTo>
                    <a:pt x="5061" y="14210"/>
                  </a:lnTo>
                  <a:lnTo>
                    <a:pt x="5143" y="14327"/>
                  </a:lnTo>
                  <a:lnTo>
                    <a:pt x="5225" y="14441"/>
                  </a:lnTo>
                  <a:lnTo>
                    <a:pt x="5312" y="14556"/>
                  </a:lnTo>
                  <a:lnTo>
                    <a:pt x="5400" y="14667"/>
                  </a:lnTo>
                  <a:lnTo>
                    <a:pt x="5491" y="14775"/>
                  </a:lnTo>
                  <a:lnTo>
                    <a:pt x="5640" y="14698"/>
                  </a:lnTo>
                  <a:lnTo>
                    <a:pt x="5813" y="14606"/>
                  </a:lnTo>
                  <a:lnTo>
                    <a:pt x="6014" y="14503"/>
                  </a:lnTo>
                  <a:lnTo>
                    <a:pt x="6237" y="14400"/>
                  </a:lnTo>
                  <a:lnTo>
                    <a:pt x="6483" y="14288"/>
                  </a:lnTo>
                  <a:lnTo>
                    <a:pt x="6749" y="14174"/>
                  </a:lnTo>
                  <a:lnTo>
                    <a:pt x="6894" y="14119"/>
                  </a:lnTo>
                  <a:lnTo>
                    <a:pt x="7043" y="14060"/>
                  </a:lnTo>
                  <a:lnTo>
                    <a:pt x="7196" y="14002"/>
                  </a:lnTo>
                  <a:lnTo>
                    <a:pt x="7352" y="13946"/>
                  </a:lnTo>
                  <a:lnTo>
                    <a:pt x="7290" y="13760"/>
                  </a:lnTo>
                  <a:lnTo>
                    <a:pt x="7230" y="13570"/>
                  </a:lnTo>
                  <a:lnTo>
                    <a:pt x="7171" y="13373"/>
                  </a:lnTo>
                  <a:lnTo>
                    <a:pt x="7117" y="13178"/>
                  </a:lnTo>
                  <a:lnTo>
                    <a:pt x="7066" y="12975"/>
                  </a:lnTo>
                  <a:lnTo>
                    <a:pt x="7015" y="12772"/>
                  </a:lnTo>
                  <a:lnTo>
                    <a:pt x="6973" y="12563"/>
                  </a:lnTo>
                  <a:lnTo>
                    <a:pt x="6928" y="12349"/>
                  </a:lnTo>
                  <a:lnTo>
                    <a:pt x="6888" y="12134"/>
                  </a:lnTo>
                  <a:lnTo>
                    <a:pt x="6854" y="11914"/>
                  </a:lnTo>
                  <a:lnTo>
                    <a:pt x="6823" y="11689"/>
                  </a:lnTo>
                  <a:lnTo>
                    <a:pt x="6797" y="11464"/>
                  </a:lnTo>
                  <a:lnTo>
                    <a:pt x="6772" y="11235"/>
                  </a:lnTo>
                  <a:lnTo>
                    <a:pt x="6755" y="10999"/>
                  </a:lnTo>
                  <a:lnTo>
                    <a:pt x="6741" y="10762"/>
                  </a:lnTo>
                  <a:lnTo>
                    <a:pt x="6732" y="10523"/>
                  </a:lnTo>
                  <a:lnTo>
                    <a:pt x="3847" y="10523"/>
                  </a:lnTo>
                  <a:close/>
                  <a:moveTo>
                    <a:pt x="14327" y="6721"/>
                  </a:moveTo>
                  <a:lnTo>
                    <a:pt x="14166" y="6772"/>
                  </a:lnTo>
                  <a:lnTo>
                    <a:pt x="14002" y="6816"/>
                  </a:lnTo>
                  <a:lnTo>
                    <a:pt x="13835" y="6861"/>
                  </a:lnTo>
                  <a:lnTo>
                    <a:pt x="13663" y="6902"/>
                  </a:lnTo>
                  <a:lnTo>
                    <a:pt x="13487" y="6947"/>
                  </a:lnTo>
                  <a:lnTo>
                    <a:pt x="13309" y="6983"/>
                  </a:lnTo>
                  <a:lnTo>
                    <a:pt x="13131" y="7019"/>
                  </a:lnTo>
                  <a:lnTo>
                    <a:pt x="12947" y="7053"/>
                  </a:lnTo>
                  <a:lnTo>
                    <a:pt x="12763" y="7083"/>
                  </a:lnTo>
                  <a:lnTo>
                    <a:pt x="12574" y="7114"/>
                  </a:lnTo>
                  <a:lnTo>
                    <a:pt x="12378" y="7139"/>
                  </a:lnTo>
                  <a:lnTo>
                    <a:pt x="12186" y="7161"/>
                  </a:lnTo>
                  <a:lnTo>
                    <a:pt x="11991" y="7181"/>
                  </a:lnTo>
                  <a:lnTo>
                    <a:pt x="11793" y="7197"/>
                  </a:lnTo>
                  <a:lnTo>
                    <a:pt x="11589" y="7206"/>
                  </a:lnTo>
                  <a:lnTo>
                    <a:pt x="11388" y="7214"/>
                  </a:lnTo>
                  <a:lnTo>
                    <a:pt x="11388" y="9972"/>
                  </a:lnTo>
                  <a:lnTo>
                    <a:pt x="14916" y="9972"/>
                  </a:lnTo>
                  <a:lnTo>
                    <a:pt x="14910" y="9747"/>
                  </a:lnTo>
                  <a:lnTo>
                    <a:pt x="14896" y="9521"/>
                  </a:lnTo>
                  <a:lnTo>
                    <a:pt x="14879" y="9298"/>
                  </a:lnTo>
                  <a:lnTo>
                    <a:pt x="14856" y="9081"/>
                  </a:lnTo>
                  <a:lnTo>
                    <a:pt x="14831" y="8864"/>
                  </a:lnTo>
                  <a:lnTo>
                    <a:pt x="14800" y="8653"/>
                  </a:lnTo>
                  <a:lnTo>
                    <a:pt x="14769" y="8447"/>
                  </a:lnTo>
                  <a:lnTo>
                    <a:pt x="14732" y="8241"/>
                  </a:lnTo>
                  <a:lnTo>
                    <a:pt x="14692" y="8038"/>
                  </a:lnTo>
                  <a:lnTo>
                    <a:pt x="14647" y="7840"/>
                  </a:lnTo>
                  <a:lnTo>
                    <a:pt x="14602" y="7645"/>
                  </a:lnTo>
                  <a:lnTo>
                    <a:pt x="14551" y="7453"/>
                  </a:lnTo>
                  <a:lnTo>
                    <a:pt x="14500" y="7267"/>
                  </a:lnTo>
                  <a:lnTo>
                    <a:pt x="14446" y="7080"/>
                  </a:lnTo>
                  <a:lnTo>
                    <a:pt x="14387" y="6900"/>
                  </a:lnTo>
                  <a:lnTo>
                    <a:pt x="14327" y="6721"/>
                  </a:lnTo>
                  <a:close/>
                  <a:moveTo>
                    <a:pt x="7884" y="6721"/>
                  </a:moveTo>
                  <a:lnTo>
                    <a:pt x="7824" y="6900"/>
                  </a:lnTo>
                  <a:lnTo>
                    <a:pt x="7768" y="7080"/>
                  </a:lnTo>
                  <a:lnTo>
                    <a:pt x="7711" y="7264"/>
                  </a:lnTo>
                  <a:lnTo>
                    <a:pt x="7660" y="7453"/>
                  </a:lnTo>
                  <a:lnTo>
                    <a:pt x="7612" y="7643"/>
                  </a:lnTo>
                  <a:lnTo>
                    <a:pt x="7522" y="8038"/>
                  </a:lnTo>
                  <a:lnTo>
                    <a:pt x="7482" y="8241"/>
                  </a:lnTo>
                  <a:lnTo>
                    <a:pt x="7445" y="8447"/>
                  </a:lnTo>
                  <a:lnTo>
                    <a:pt x="7411" y="8653"/>
                  </a:lnTo>
                  <a:lnTo>
                    <a:pt x="7383" y="8864"/>
                  </a:lnTo>
                  <a:lnTo>
                    <a:pt x="7357" y="9081"/>
                  </a:lnTo>
                  <a:lnTo>
                    <a:pt x="7335" y="9298"/>
                  </a:lnTo>
                  <a:lnTo>
                    <a:pt x="7318" y="9521"/>
                  </a:lnTo>
                  <a:lnTo>
                    <a:pt x="7304" y="9747"/>
                  </a:lnTo>
                  <a:lnTo>
                    <a:pt x="7298" y="9972"/>
                  </a:lnTo>
                  <a:lnTo>
                    <a:pt x="10828" y="9972"/>
                  </a:lnTo>
                  <a:lnTo>
                    <a:pt x="10828" y="7214"/>
                  </a:lnTo>
                  <a:lnTo>
                    <a:pt x="10625" y="7206"/>
                  </a:lnTo>
                  <a:lnTo>
                    <a:pt x="10424" y="7197"/>
                  </a:lnTo>
                  <a:lnTo>
                    <a:pt x="10223" y="7181"/>
                  </a:lnTo>
                  <a:lnTo>
                    <a:pt x="10028" y="7161"/>
                  </a:lnTo>
                  <a:lnTo>
                    <a:pt x="9833" y="7139"/>
                  </a:lnTo>
                  <a:lnTo>
                    <a:pt x="9640" y="7114"/>
                  </a:lnTo>
                  <a:lnTo>
                    <a:pt x="9451" y="7083"/>
                  </a:lnTo>
                  <a:lnTo>
                    <a:pt x="9264" y="7053"/>
                  </a:lnTo>
                  <a:lnTo>
                    <a:pt x="9080" y="7019"/>
                  </a:lnTo>
                  <a:lnTo>
                    <a:pt x="8902" y="6983"/>
                  </a:lnTo>
                  <a:lnTo>
                    <a:pt x="8724" y="6947"/>
                  </a:lnTo>
                  <a:lnTo>
                    <a:pt x="8548" y="6902"/>
                  </a:lnTo>
                  <a:lnTo>
                    <a:pt x="8379" y="6861"/>
                  </a:lnTo>
                  <a:lnTo>
                    <a:pt x="8209" y="6816"/>
                  </a:lnTo>
                  <a:lnTo>
                    <a:pt x="8045" y="6772"/>
                  </a:lnTo>
                  <a:lnTo>
                    <a:pt x="7884" y="6721"/>
                  </a:lnTo>
                  <a:close/>
                  <a:moveTo>
                    <a:pt x="16723" y="5717"/>
                  </a:moveTo>
                  <a:lnTo>
                    <a:pt x="16573" y="5800"/>
                  </a:lnTo>
                  <a:lnTo>
                    <a:pt x="16401" y="5892"/>
                  </a:lnTo>
                  <a:lnTo>
                    <a:pt x="16200" y="5989"/>
                  </a:lnTo>
                  <a:lnTo>
                    <a:pt x="15977" y="6098"/>
                  </a:lnTo>
                  <a:lnTo>
                    <a:pt x="15728" y="6207"/>
                  </a:lnTo>
                  <a:lnTo>
                    <a:pt x="15462" y="6321"/>
                  </a:lnTo>
                  <a:lnTo>
                    <a:pt x="15317" y="6379"/>
                  </a:lnTo>
                  <a:lnTo>
                    <a:pt x="15170" y="6435"/>
                  </a:lnTo>
                  <a:lnTo>
                    <a:pt x="15018" y="6493"/>
                  </a:lnTo>
                  <a:lnTo>
                    <a:pt x="14859" y="6552"/>
                  </a:lnTo>
                  <a:lnTo>
                    <a:pt x="14921" y="6738"/>
                  </a:lnTo>
                  <a:lnTo>
                    <a:pt x="14981" y="6927"/>
                  </a:lnTo>
                  <a:lnTo>
                    <a:pt x="15040" y="7119"/>
                  </a:lnTo>
                  <a:lnTo>
                    <a:pt x="15097" y="7320"/>
                  </a:lnTo>
                  <a:lnTo>
                    <a:pt x="15145" y="7520"/>
                  </a:lnTo>
                  <a:lnTo>
                    <a:pt x="15196" y="7726"/>
                  </a:lnTo>
                  <a:lnTo>
                    <a:pt x="15244" y="7935"/>
                  </a:lnTo>
                  <a:lnTo>
                    <a:pt x="15284" y="8146"/>
                  </a:lnTo>
                  <a:lnTo>
                    <a:pt x="15323" y="8363"/>
                  </a:lnTo>
                  <a:lnTo>
                    <a:pt x="15357" y="8583"/>
                  </a:lnTo>
                  <a:lnTo>
                    <a:pt x="15388" y="8806"/>
                  </a:lnTo>
                  <a:lnTo>
                    <a:pt x="15416" y="9034"/>
                  </a:lnTo>
                  <a:lnTo>
                    <a:pt x="15439" y="9262"/>
                  </a:lnTo>
                  <a:lnTo>
                    <a:pt x="15456" y="9496"/>
                  </a:lnTo>
                  <a:lnTo>
                    <a:pt x="15470" y="9735"/>
                  </a:lnTo>
                  <a:lnTo>
                    <a:pt x="15479" y="9972"/>
                  </a:lnTo>
                  <a:lnTo>
                    <a:pt x="18364" y="9972"/>
                  </a:lnTo>
                  <a:lnTo>
                    <a:pt x="18358" y="9822"/>
                  </a:lnTo>
                  <a:lnTo>
                    <a:pt x="18344" y="9674"/>
                  </a:lnTo>
                  <a:lnTo>
                    <a:pt x="18333" y="9524"/>
                  </a:lnTo>
                  <a:lnTo>
                    <a:pt x="18316" y="9376"/>
                  </a:lnTo>
                  <a:lnTo>
                    <a:pt x="18296" y="9229"/>
                  </a:lnTo>
                  <a:lnTo>
                    <a:pt x="18273" y="9081"/>
                  </a:lnTo>
                  <a:lnTo>
                    <a:pt x="18217" y="8792"/>
                  </a:lnTo>
                  <a:lnTo>
                    <a:pt x="18186" y="8647"/>
                  </a:lnTo>
                  <a:lnTo>
                    <a:pt x="18152" y="8508"/>
                  </a:lnTo>
                  <a:lnTo>
                    <a:pt x="18115" y="8366"/>
                  </a:lnTo>
                  <a:lnTo>
                    <a:pt x="18075" y="8224"/>
                  </a:lnTo>
                  <a:lnTo>
                    <a:pt x="18030" y="8088"/>
                  </a:lnTo>
                  <a:lnTo>
                    <a:pt x="17985" y="7949"/>
                  </a:lnTo>
                  <a:lnTo>
                    <a:pt x="17937" y="7815"/>
                  </a:lnTo>
                  <a:lnTo>
                    <a:pt x="17886" y="7676"/>
                  </a:lnTo>
                  <a:lnTo>
                    <a:pt x="17832" y="7545"/>
                  </a:lnTo>
                  <a:lnTo>
                    <a:pt x="17773" y="7414"/>
                  </a:lnTo>
                  <a:lnTo>
                    <a:pt x="17713" y="7284"/>
                  </a:lnTo>
                  <a:lnTo>
                    <a:pt x="17654" y="7153"/>
                  </a:lnTo>
                  <a:lnTo>
                    <a:pt x="17589" y="7025"/>
                  </a:lnTo>
                  <a:lnTo>
                    <a:pt x="17521" y="6897"/>
                  </a:lnTo>
                  <a:lnTo>
                    <a:pt x="17453" y="6774"/>
                  </a:lnTo>
                  <a:lnTo>
                    <a:pt x="17380" y="6649"/>
                  </a:lnTo>
                  <a:lnTo>
                    <a:pt x="17306" y="6527"/>
                  </a:lnTo>
                  <a:lnTo>
                    <a:pt x="17230" y="6407"/>
                  </a:lnTo>
                  <a:lnTo>
                    <a:pt x="17150" y="6287"/>
                  </a:lnTo>
                  <a:lnTo>
                    <a:pt x="17068" y="6170"/>
                  </a:lnTo>
                  <a:lnTo>
                    <a:pt x="16986" y="6053"/>
                  </a:lnTo>
                  <a:lnTo>
                    <a:pt x="16902" y="5942"/>
                  </a:lnTo>
                  <a:lnTo>
                    <a:pt x="16814" y="5828"/>
                  </a:lnTo>
                  <a:lnTo>
                    <a:pt x="16723" y="5717"/>
                  </a:lnTo>
                  <a:close/>
                  <a:moveTo>
                    <a:pt x="5491" y="5717"/>
                  </a:moveTo>
                  <a:lnTo>
                    <a:pt x="5400" y="5828"/>
                  </a:lnTo>
                  <a:lnTo>
                    <a:pt x="5312" y="5942"/>
                  </a:lnTo>
                  <a:lnTo>
                    <a:pt x="5225" y="6053"/>
                  </a:lnTo>
                  <a:lnTo>
                    <a:pt x="5143" y="6170"/>
                  </a:lnTo>
                  <a:lnTo>
                    <a:pt x="5061" y="6287"/>
                  </a:lnTo>
                  <a:lnTo>
                    <a:pt x="4984" y="6407"/>
                  </a:lnTo>
                  <a:lnTo>
                    <a:pt x="4905" y="6527"/>
                  </a:lnTo>
                  <a:lnTo>
                    <a:pt x="4831" y="6649"/>
                  </a:lnTo>
                  <a:lnTo>
                    <a:pt x="4758" y="6774"/>
                  </a:lnTo>
                  <a:lnTo>
                    <a:pt x="4690" y="6897"/>
                  </a:lnTo>
                  <a:lnTo>
                    <a:pt x="4622" y="7025"/>
                  </a:lnTo>
                  <a:lnTo>
                    <a:pt x="4560" y="7153"/>
                  </a:lnTo>
                  <a:lnTo>
                    <a:pt x="4498" y="7284"/>
                  </a:lnTo>
                  <a:lnTo>
                    <a:pt x="4438" y="7414"/>
                  </a:lnTo>
                  <a:lnTo>
                    <a:pt x="4382" y="7545"/>
                  </a:lnTo>
                  <a:lnTo>
                    <a:pt x="4325" y="7676"/>
                  </a:lnTo>
                  <a:lnTo>
                    <a:pt x="4277" y="7815"/>
                  </a:lnTo>
                  <a:lnTo>
                    <a:pt x="4226" y="7949"/>
                  </a:lnTo>
                  <a:lnTo>
                    <a:pt x="4181" y="8088"/>
                  </a:lnTo>
                  <a:lnTo>
                    <a:pt x="4138" y="8224"/>
                  </a:lnTo>
                  <a:lnTo>
                    <a:pt x="4099" y="8366"/>
                  </a:lnTo>
                  <a:lnTo>
                    <a:pt x="4062" y="8508"/>
                  </a:lnTo>
                  <a:lnTo>
                    <a:pt x="4025" y="8647"/>
                  </a:lnTo>
                  <a:lnTo>
                    <a:pt x="3994" y="8792"/>
                  </a:lnTo>
                  <a:lnTo>
                    <a:pt x="3966" y="8937"/>
                  </a:lnTo>
                  <a:lnTo>
                    <a:pt x="3940" y="9081"/>
                  </a:lnTo>
                  <a:lnTo>
                    <a:pt x="3915" y="9229"/>
                  </a:lnTo>
                  <a:lnTo>
                    <a:pt x="3898" y="9376"/>
                  </a:lnTo>
                  <a:lnTo>
                    <a:pt x="3878" y="9524"/>
                  </a:lnTo>
                  <a:lnTo>
                    <a:pt x="3867" y="9674"/>
                  </a:lnTo>
                  <a:lnTo>
                    <a:pt x="3853" y="9822"/>
                  </a:lnTo>
                  <a:lnTo>
                    <a:pt x="3847" y="9972"/>
                  </a:lnTo>
                  <a:lnTo>
                    <a:pt x="6732" y="9972"/>
                  </a:lnTo>
                  <a:lnTo>
                    <a:pt x="6741" y="9735"/>
                  </a:lnTo>
                  <a:lnTo>
                    <a:pt x="6755" y="9496"/>
                  </a:lnTo>
                  <a:lnTo>
                    <a:pt x="6772" y="9262"/>
                  </a:lnTo>
                  <a:lnTo>
                    <a:pt x="6823" y="8806"/>
                  </a:lnTo>
                  <a:lnTo>
                    <a:pt x="6854" y="8583"/>
                  </a:lnTo>
                  <a:lnTo>
                    <a:pt x="6888" y="8363"/>
                  </a:lnTo>
                  <a:lnTo>
                    <a:pt x="6928" y="8146"/>
                  </a:lnTo>
                  <a:lnTo>
                    <a:pt x="6973" y="7935"/>
                  </a:lnTo>
                  <a:lnTo>
                    <a:pt x="7015" y="7723"/>
                  </a:lnTo>
                  <a:lnTo>
                    <a:pt x="7066" y="7517"/>
                  </a:lnTo>
                  <a:lnTo>
                    <a:pt x="7117" y="7317"/>
                  </a:lnTo>
                  <a:lnTo>
                    <a:pt x="7171" y="7119"/>
                  </a:lnTo>
                  <a:lnTo>
                    <a:pt x="7230" y="6925"/>
                  </a:lnTo>
                  <a:lnTo>
                    <a:pt x="7290" y="6735"/>
                  </a:lnTo>
                  <a:lnTo>
                    <a:pt x="7352" y="6549"/>
                  </a:lnTo>
                  <a:lnTo>
                    <a:pt x="7196" y="6493"/>
                  </a:lnTo>
                  <a:lnTo>
                    <a:pt x="7043" y="6435"/>
                  </a:lnTo>
                  <a:lnTo>
                    <a:pt x="6894" y="6379"/>
                  </a:lnTo>
                  <a:lnTo>
                    <a:pt x="6749" y="6321"/>
                  </a:lnTo>
                  <a:lnTo>
                    <a:pt x="6483" y="6207"/>
                  </a:lnTo>
                  <a:lnTo>
                    <a:pt x="6237" y="6098"/>
                  </a:lnTo>
                  <a:lnTo>
                    <a:pt x="6014" y="5989"/>
                  </a:lnTo>
                  <a:lnTo>
                    <a:pt x="5813" y="5892"/>
                  </a:lnTo>
                  <a:lnTo>
                    <a:pt x="5640" y="5800"/>
                  </a:lnTo>
                  <a:lnTo>
                    <a:pt x="5491" y="5717"/>
                  </a:lnTo>
                  <a:close/>
                  <a:moveTo>
                    <a:pt x="13227" y="3412"/>
                  </a:moveTo>
                  <a:lnTo>
                    <a:pt x="13306" y="3524"/>
                  </a:lnTo>
                  <a:lnTo>
                    <a:pt x="13388" y="3641"/>
                  </a:lnTo>
                  <a:lnTo>
                    <a:pt x="13476" y="3766"/>
                  </a:lnTo>
                  <a:lnTo>
                    <a:pt x="13564" y="3897"/>
                  </a:lnTo>
                  <a:lnTo>
                    <a:pt x="13651" y="4036"/>
                  </a:lnTo>
                  <a:lnTo>
                    <a:pt x="13742" y="4181"/>
                  </a:lnTo>
                  <a:lnTo>
                    <a:pt x="13835" y="4336"/>
                  </a:lnTo>
                  <a:lnTo>
                    <a:pt x="13929" y="4498"/>
                  </a:lnTo>
                  <a:lnTo>
                    <a:pt x="14022" y="4665"/>
                  </a:lnTo>
                  <a:lnTo>
                    <a:pt x="14118" y="4840"/>
                  </a:lnTo>
                  <a:lnTo>
                    <a:pt x="14211" y="5024"/>
                  </a:lnTo>
                  <a:lnTo>
                    <a:pt x="14305" y="5210"/>
                  </a:lnTo>
                  <a:lnTo>
                    <a:pt x="14398" y="5405"/>
                  </a:lnTo>
                  <a:lnTo>
                    <a:pt x="14491" y="5608"/>
                  </a:lnTo>
                  <a:lnTo>
                    <a:pt x="14579" y="5817"/>
                  </a:lnTo>
                  <a:lnTo>
                    <a:pt x="14670" y="6034"/>
                  </a:lnTo>
                  <a:lnTo>
                    <a:pt x="14933" y="5939"/>
                  </a:lnTo>
                  <a:lnTo>
                    <a:pt x="15176" y="5839"/>
                  </a:lnTo>
                  <a:lnTo>
                    <a:pt x="15408" y="5745"/>
                  </a:lnTo>
                  <a:lnTo>
                    <a:pt x="15623" y="5650"/>
                  </a:lnTo>
                  <a:lnTo>
                    <a:pt x="15821" y="5558"/>
                  </a:lnTo>
                  <a:lnTo>
                    <a:pt x="16005" y="5472"/>
                  </a:lnTo>
                  <a:lnTo>
                    <a:pt x="16166" y="5391"/>
                  </a:lnTo>
                  <a:lnTo>
                    <a:pt x="16310" y="5313"/>
                  </a:lnTo>
                  <a:lnTo>
                    <a:pt x="16341" y="5299"/>
                  </a:lnTo>
                  <a:lnTo>
                    <a:pt x="16180" y="5141"/>
                  </a:lnTo>
                  <a:lnTo>
                    <a:pt x="16013" y="4982"/>
                  </a:lnTo>
                  <a:lnTo>
                    <a:pt x="15844" y="4835"/>
                  </a:lnTo>
                  <a:lnTo>
                    <a:pt x="15665" y="4690"/>
                  </a:lnTo>
                  <a:lnTo>
                    <a:pt x="15484" y="4548"/>
                  </a:lnTo>
                  <a:lnTo>
                    <a:pt x="15298" y="4417"/>
                  </a:lnTo>
                  <a:lnTo>
                    <a:pt x="15108" y="4289"/>
                  </a:lnTo>
                  <a:lnTo>
                    <a:pt x="14916" y="4167"/>
                  </a:lnTo>
                  <a:lnTo>
                    <a:pt x="14721" y="4050"/>
                  </a:lnTo>
                  <a:lnTo>
                    <a:pt x="14517" y="3938"/>
                  </a:lnTo>
                  <a:lnTo>
                    <a:pt x="14310" y="3835"/>
                  </a:lnTo>
                  <a:lnTo>
                    <a:pt x="14101" y="3738"/>
                  </a:lnTo>
                  <a:lnTo>
                    <a:pt x="13994" y="3691"/>
                  </a:lnTo>
                  <a:lnTo>
                    <a:pt x="13889" y="3646"/>
                  </a:lnTo>
                  <a:lnTo>
                    <a:pt x="13781" y="3602"/>
                  </a:lnTo>
                  <a:lnTo>
                    <a:pt x="13671" y="3563"/>
                  </a:lnTo>
                  <a:lnTo>
                    <a:pt x="13564" y="3524"/>
                  </a:lnTo>
                  <a:lnTo>
                    <a:pt x="13337" y="3446"/>
                  </a:lnTo>
                  <a:lnTo>
                    <a:pt x="13227" y="3412"/>
                  </a:lnTo>
                  <a:close/>
                  <a:moveTo>
                    <a:pt x="8984" y="3412"/>
                  </a:moveTo>
                  <a:lnTo>
                    <a:pt x="8874" y="3446"/>
                  </a:lnTo>
                  <a:lnTo>
                    <a:pt x="8761" y="3485"/>
                  </a:lnTo>
                  <a:lnTo>
                    <a:pt x="8653" y="3524"/>
                  </a:lnTo>
                  <a:lnTo>
                    <a:pt x="8543" y="3563"/>
                  </a:lnTo>
                  <a:lnTo>
                    <a:pt x="8435" y="3602"/>
                  </a:lnTo>
                  <a:lnTo>
                    <a:pt x="8325" y="3646"/>
                  </a:lnTo>
                  <a:lnTo>
                    <a:pt x="8217" y="3691"/>
                  </a:lnTo>
                  <a:lnTo>
                    <a:pt x="8110" y="3738"/>
                  </a:lnTo>
                  <a:lnTo>
                    <a:pt x="7901" y="3835"/>
                  </a:lnTo>
                  <a:lnTo>
                    <a:pt x="7697" y="3938"/>
                  </a:lnTo>
                  <a:lnTo>
                    <a:pt x="7493" y="4050"/>
                  </a:lnTo>
                  <a:lnTo>
                    <a:pt x="7295" y="4167"/>
                  </a:lnTo>
                  <a:lnTo>
                    <a:pt x="7103" y="4289"/>
                  </a:lnTo>
                  <a:lnTo>
                    <a:pt x="6913" y="4417"/>
                  </a:lnTo>
                  <a:lnTo>
                    <a:pt x="6729" y="4548"/>
                  </a:lnTo>
                  <a:lnTo>
                    <a:pt x="6548" y="4690"/>
                  </a:lnTo>
                  <a:lnTo>
                    <a:pt x="6370" y="4835"/>
                  </a:lnTo>
                  <a:lnTo>
                    <a:pt x="6201" y="4982"/>
                  </a:lnTo>
                  <a:lnTo>
                    <a:pt x="6031" y="5141"/>
                  </a:lnTo>
                  <a:lnTo>
                    <a:pt x="5872" y="5299"/>
                  </a:lnTo>
                  <a:lnTo>
                    <a:pt x="5901" y="5313"/>
                  </a:lnTo>
                  <a:lnTo>
                    <a:pt x="6014" y="5372"/>
                  </a:lnTo>
                  <a:lnTo>
                    <a:pt x="6135" y="5436"/>
                  </a:lnTo>
                  <a:lnTo>
                    <a:pt x="6271" y="5502"/>
                  </a:lnTo>
                  <a:lnTo>
                    <a:pt x="6418" y="5572"/>
                  </a:lnTo>
                  <a:lnTo>
                    <a:pt x="6574" y="5644"/>
                  </a:lnTo>
                  <a:lnTo>
                    <a:pt x="6738" y="5717"/>
                  </a:lnTo>
                  <a:lnTo>
                    <a:pt x="6916" y="5792"/>
                  </a:lnTo>
                  <a:lnTo>
                    <a:pt x="7103" y="5867"/>
                  </a:lnTo>
                  <a:lnTo>
                    <a:pt x="7318" y="5951"/>
                  </a:lnTo>
                  <a:lnTo>
                    <a:pt x="7544" y="6034"/>
                  </a:lnTo>
                  <a:lnTo>
                    <a:pt x="7632" y="5817"/>
                  </a:lnTo>
                  <a:lnTo>
                    <a:pt x="7722" y="5608"/>
                  </a:lnTo>
                  <a:lnTo>
                    <a:pt x="7813" y="5405"/>
                  </a:lnTo>
                  <a:lnTo>
                    <a:pt x="7906" y="5210"/>
                  </a:lnTo>
                  <a:lnTo>
                    <a:pt x="8000" y="5024"/>
                  </a:lnTo>
                  <a:lnTo>
                    <a:pt x="8093" y="4840"/>
                  </a:lnTo>
                  <a:lnTo>
                    <a:pt x="8189" y="4665"/>
                  </a:lnTo>
                  <a:lnTo>
                    <a:pt x="8282" y="4498"/>
                  </a:lnTo>
                  <a:lnTo>
                    <a:pt x="8376" y="4336"/>
                  </a:lnTo>
                  <a:lnTo>
                    <a:pt x="8469" y="4181"/>
                  </a:lnTo>
                  <a:lnTo>
                    <a:pt x="8562" y="4036"/>
                  </a:lnTo>
                  <a:lnTo>
                    <a:pt x="8647" y="3897"/>
                  </a:lnTo>
                  <a:lnTo>
                    <a:pt x="8738" y="3766"/>
                  </a:lnTo>
                  <a:lnTo>
                    <a:pt x="8823" y="3641"/>
                  </a:lnTo>
                  <a:lnTo>
                    <a:pt x="8908" y="3524"/>
                  </a:lnTo>
                  <a:lnTo>
                    <a:pt x="8984" y="3412"/>
                  </a:lnTo>
                  <a:close/>
                  <a:moveTo>
                    <a:pt x="11388" y="3106"/>
                  </a:moveTo>
                  <a:lnTo>
                    <a:pt x="11388" y="6666"/>
                  </a:lnTo>
                  <a:lnTo>
                    <a:pt x="11575" y="6660"/>
                  </a:lnTo>
                  <a:lnTo>
                    <a:pt x="11762" y="6649"/>
                  </a:lnTo>
                  <a:lnTo>
                    <a:pt x="11948" y="6632"/>
                  </a:lnTo>
                  <a:lnTo>
                    <a:pt x="12129" y="6616"/>
                  </a:lnTo>
                  <a:lnTo>
                    <a:pt x="12311" y="6596"/>
                  </a:lnTo>
                  <a:lnTo>
                    <a:pt x="12489" y="6571"/>
                  </a:lnTo>
                  <a:lnTo>
                    <a:pt x="12667" y="6543"/>
                  </a:lnTo>
                  <a:lnTo>
                    <a:pt x="12840" y="6518"/>
                  </a:lnTo>
                  <a:lnTo>
                    <a:pt x="13012" y="6482"/>
                  </a:lnTo>
                  <a:lnTo>
                    <a:pt x="13179" y="6449"/>
                  </a:lnTo>
                  <a:lnTo>
                    <a:pt x="13349" y="6413"/>
                  </a:lnTo>
                  <a:lnTo>
                    <a:pt x="13510" y="6376"/>
                  </a:lnTo>
                  <a:lnTo>
                    <a:pt x="13671" y="6337"/>
                  </a:lnTo>
                  <a:lnTo>
                    <a:pt x="13830" y="6293"/>
                  </a:lnTo>
                  <a:lnTo>
                    <a:pt x="13985" y="6251"/>
                  </a:lnTo>
                  <a:lnTo>
                    <a:pt x="14135" y="6204"/>
                  </a:lnTo>
                  <a:lnTo>
                    <a:pt x="14045" y="5984"/>
                  </a:lnTo>
                  <a:lnTo>
                    <a:pt x="13951" y="5767"/>
                  </a:lnTo>
                  <a:lnTo>
                    <a:pt x="13855" y="5558"/>
                  </a:lnTo>
                  <a:lnTo>
                    <a:pt x="13759" y="5361"/>
                  </a:lnTo>
                  <a:lnTo>
                    <a:pt x="13660" y="5166"/>
                  </a:lnTo>
                  <a:lnTo>
                    <a:pt x="13564" y="4979"/>
                  </a:lnTo>
                  <a:lnTo>
                    <a:pt x="13462" y="4807"/>
                  </a:lnTo>
                  <a:lnTo>
                    <a:pt x="13366" y="4634"/>
                  </a:lnTo>
                  <a:lnTo>
                    <a:pt x="13269" y="4476"/>
                  </a:lnTo>
                  <a:lnTo>
                    <a:pt x="13173" y="4322"/>
                  </a:lnTo>
                  <a:lnTo>
                    <a:pt x="13080" y="4178"/>
                  </a:lnTo>
                  <a:lnTo>
                    <a:pt x="12989" y="4041"/>
                  </a:lnTo>
                  <a:lnTo>
                    <a:pt x="12902" y="3916"/>
                  </a:lnTo>
                  <a:lnTo>
                    <a:pt x="12820" y="3796"/>
                  </a:lnTo>
                  <a:lnTo>
                    <a:pt x="12738" y="3685"/>
                  </a:lnTo>
                  <a:lnTo>
                    <a:pt x="12664" y="3585"/>
                  </a:lnTo>
                  <a:lnTo>
                    <a:pt x="12571" y="3465"/>
                  </a:lnTo>
                  <a:lnTo>
                    <a:pt x="12489" y="3365"/>
                  </a:lnTo>
                  <a:lnTo>
                    <a:pt x="12359" y="3209"/>
                  </a:lnTo>
                  <a:lnTo>
                    <a:pt x="12237" y="3190"/>
                  </a:lnTo>
                  <a:lnTo>
                    <a:pt x="12118" y="3170"/>
                  </a:lnTo>
                  <a:lnTo>
                    <a:pt x="11875" y="3142"/>
                  </a:lnTo>
                  <a:lnTo>
                    <a:pt x="11753" y="3131"/>
                  </a:lnTo>
                  <a:lnTo>
                    <a:pt x="11632" y="3120"/>
                  </a:lnTo>
                  <a:lnTo>
                    <a:pt x="11507" y="3112"/>
                  </a:lnTo>
                  <a:lnTo>
                    <a:pt x="11388" y="3106"/>
                  </a:lnTo>
                  <a:close/>
                  <a:moveTo>
                    <a:pt x="10828" y="3106"/>
                  </a:moveTo>
                  <a:lnTo>
                    <a:pt x="10704" y="3112"/>
                  </a:lnTo>
                  <a:lnTo>
                    <a:pt x="10582" y="3120"/>
                  </a:lnTo>
                  <a:lnTo>
                    <a:pt x="10458" y="3131"/>
                  </a:lnTo>
                  <a:lnTo>
                    <a:pt x="10336" y="3142"/>
                  </a:lnTo>
                  <a:lnTo>
                    <a:pt x="10214" y="3156"/>
                  </a:lnTo>
                  <a:lnTo>
                    <a:pt x="10096" y="3170"/>
                  </a:lnTo>
                  <a:lnTo>
                    <a:pt x="9974" y="3190"/>
                  </a:lnTo>
                  <a:lnTo>
                    <a:pt x="9855" y="3209"/>
                  </a:lnTo>
                  <a:lnTo>
                    <a:pt x="9725" y="3365"/>
                  </a:lnTo>
                  <a:lnTo>
                    <a:pt x="9640" y="3465"/>
                  </a:lnTo>
                  <a:lnTo>
                    <a:pt x="9547" y="3585"/>
                  </a:lnTo>
                  <a:lnTo>
                    <a:pt x="9451" y="3716"/>
                  </a:lnTo>
                  <a:lnTo>
                    <a:pt x="9346" y="3860"/>
                  </a:lnTo>
                  <a:lnTo>
                    <a:pt x="9236" y="4019"/>
                  </a:lnTo>
                  <a:lnTo>
                    <a:pt x="9123" y="4194"/>
                  </a:lnTo>
                  <a:lnTo>
                    <a:pt x="9001" y="4381"/>
                  </a:lnTo>
                  <a:lnTo>
                    <a:pt x="8879" y="4579"/>
                  </a:lnTo>
                  <a:lnTo>
                    <a:pt x="8755" y="4793"/>
                  </a:lnTo>
                  <a:lnTo>
                    <a:pt x="8628" y="5021"/>
                  </a:lnTo>
                  <a:lnTo>
                    <a:pt x="8560" y="5155"/>
                  </a:lnTo>
                  <a:lnTo>
                    <a:pt x="8486" y="5294"/>
                  </a:lnTo>
                  <a:lnTo>
                    <a:pt x="8415" y="5436"/>
                  </a:lnTo>
                  <a:lnTo>
                    <a:pt x="8348" y="5580"/>
                  </a:lnTo>
                  <a:lnTo>
                    <a:pt x="8280" y="5733"/>
                  </a:lnTo>
                  <a:lnTo>
                    <a:pt x="8209" y="5887"/>
                  </a:lnTo>
                  <a:lnTo>
                    <a:pt x="8144" y="6045"/>
                  </a:lnTo>
                  <a:lnTo>
                    <a:pt x="8076" y="6204"/>
                  </a:lnTo>
                  <a:lnTo>
                    <a:pt x="8229" y="6251"/>
                  </a:lnTo>
                  <a:lnTo>
                    <a:pt x="8384" y="6293"/>
                  </a:lnTo>
                  <a:lnTo>
                    <a:pt x="8543" y="6337"/>
                  </a:lnTo>
                  <a:lnTo>
                    <a:pt x="8701" y="6376"/>
                  </a:lnTo>
                  <a:lnTo>
                    <a:pt x="8868" y="6413"/>
                  </a:lnTo>
                  <a:lnTo>
                    <a:pt x="9032" y="6449"/>
                  </a:lnTo>
                  <a:lnTo>
                    <a:pt x="9202" y="6482"/>
                  </a:lnTo>
                  <a:lnTo>
                    <a:pt x="9547" y="6543"/>
                  </a:lnTo>
                  <a:lnTo>
                    <a:pt x="9722" y="6568"/>
                  </a:lnTo>
                  <a:lnTo>
                    <a:pt x="9903" y="6593"/>
                  </a:lnTo>
                  <a:lnTo>
                    <a:pt x="10084" y="6616"/>
                  </a:lnTo>
                  <a:lnTo>
                    <a:pt x="10268" y="6632"/>
                  </a:lnTo>
                  <a:lnTo>
                    <a:pt x="10449" y="6646"/>
                  </a:lnTo>
                  <a:lnTo>
                    <a:pt x="10636" y="6657"/>
                  </a:lnTo>
                  <a:lnTo>
                    <a:pt x="10828" y="6663"/>
                  </a:lnTo>
                  <a:lnTo>
                    <a:pt x="10828" y="3106"/>
                  </a:lnTo>
                  <a:close/>
                  <a:moveTo>
                    <a:pt x="11108" y="2550"/>
                  </a:moveTo>
                  <a:lnTo>
                    <a:pt x="11309" y="2552"/>
                  </a:lnTo>
                  <a:lnTo>
                    <a:pt x="11507" y="2558"/>
                  </a:lnTo>
                  <a:lnTo>
                    <a:pt x="11708" y="2572"/>
                  </a:lnTo>
                  <a:lnTo>
                    <a:pt x="11906" y="2589"/>
                  </a:lnTo>
                  <a:lnTo>
                    <a:pt x="12104" y="2611"/>
                  </a:lnTo>
                  <a:lnTo>
                    <a:pt x="12299" y="2639"/>
                  </a:lnTo>
                  <a:lnTo>
                    <a:pt x="12492" y="2669"/>
                  </a:lnTo>
                  <a:lnTo>
                    <a:pt x="12681" y="2706"/>
                  </a:lnTo>
                  <a:lnTo>
                    <a:pt x="12873" y="2745"/>
                  </a:lnTo>
                  <a:lnTo>
                    <a:pt x="13060" y="2792"/>
                  </a:lnTo>
                  <a:lnTo>
                    <a:pt x="13247" y="2842"/>
                  </a:lnTo>
                  <a:lnTo>
                    <a:pt x="13431" y="2895"/>
                  </a:lnTo>
                  <a:lnTo>
                    <a:pt x="13615" y="2953"/>
                  </a:lnTo>
                  <a:lnTo>
                    <a:pt x="13796" y="3017"/>
                  </a:lnTo>
                  <a:lnTo>
                    <a:pt x="13977" y="3081"/>
                  </a:lnTo>
                  <a:lnTo>
                    <a:pt x="14155" y="3156"/>
                  </a:lnTo>
                  <a:lnTo>
                    <a:pt x="14327" y="3229"/>
                  </a:lnTo>
                  <a:lnTo>
                    <a:pt x="14500" y="3309"/>
                  </a:lnTo>
                  <a:lnTo>
                    <a:pt x="14667" y="3393"/>
                  </a:lnTo>
                  <a:lnTo>
                    <a:pt x="14834" y="3479"/>
                  </a:lnTo>
                  <a:lnTo>
                    <a:pt x="15001" y="3568"/>
                  </a:lnTo>
                  <a:lnTo>
                    <a:pt x="15165" y="3663"/>
                  </a:lnTo>
                  <a:lnTo>
                    <a:pt x="15482" y="3863"/>
                  </a:lnTo>
                  <a:lnTo>
                    <a:pt x="15634" y="3969"/>
                  </a:lnTo>
                  <a:lnTo>
                    <a:pt x="15787" y="4080"/>
                  </a:lnTo>
                  <a:lnTo>
                    <a:pt x="15937" y="4192"/>
                  </a:lnTo>
                  <a:lnTo>
                    <a:pt x="16084" y="4306"/>
                  </a:lnTo>
                  <a:lnTo>
                    <a:pt x="16225" y="4425"/>
                  </a:lnTo>
                  <a:lnTo>
                    <a:pt x="16370" y="4548"/>
                  </a:lnTo>
                  <a:lnTo>
                    <a:pt x="16506" y="4673"/>
                  </a:lnTo>
                  <a:lnTo>
                    <a:pt x="16638" y="4807"/>
                  </a:lnTo>
                  <a:lnTo>
                    <a:pt x="16771" y="4938"/>
                  </a:lnTo>
                  <a:lnTo>
                    <a:pt x="16899" y="5071"/>
                  </a:lnTo>
                  <a:lnTo>
                    <a:pt x="17023" y="5210"/>
                  </a:lnTo>
                  <a:lnTo>
                    <a:pt x="17145" y="5349"/>
                  </a:lnTo>
                  <a:lnTo>
                    <a:pt x="17261" y="5494"/>
                  </a:lnTo>
                  <a:lnTo>
                    <a:pt x="17377" y="5642"/>
                  </a:lnTo>
                  <a:lnTo>
                    <a:pt x="17487" y="5792"/>
                  </a:lnTo>
                  <a:lnTo>
                    <a:pt x="17595" y="5945"/>
                  </a:lnTo>
                  <a:lnTo>
                    <a:pt x="17699" y="6098"/>
                  </a:lnTo>
                  <a:lnTo>
                    <a:pt x="17798" y="6257"/>
                  </a:lnTo>
                  <a:lnTo>
                    <a:pt x="17894" y="6415"/>
                  </a:lnTo>
                  <a:lnTo>
                    <a:pt x="17988" y="6579"/>
                  </a:lnTo>
                  <a:lnTo>
                    <a:pt x="18075" y="6744"/>
                  </a:lnTo>
                  <a:lnTo>
                    <a:pt x="18157" y="6911"/>
                  </a:lnTo>
                  <a:lnTo>
                    <a:pt x="18240" y="7080"/>
                  </a:lnTo>
                  <a:lnTo>
                    <a:pt x="18316" y="7253"/>
                  </a:lnTo>
                  <a:lnTo>
                    <a:pt x="18389" y="7426"/>
                  </a:lnTo>
                  <a:lnTo>
                    <a:pt x="18457" y="7601"/>
                  </a:lnTo>
                  <a:lnTo>
                    <a:pt x="18520" y="7779"/>
                  </a:lnTo>
                  <a:lnTo>
                    <a:pt x="18579" y="7960"/>
                  </a:lnTo>
                  <a:lnTo>
                    <a:pt x="18636" y="8141"/>
                  </a:lnTo>
                  <a:lnTo>
                    <a:pt x="18684" y="8324"/>
                  </a:lnTo>
                  <a:lnTo>
                    <a:pt x="18732" y="8511"/>
                  </a:lnTo>
                  <a:lnTo>
                    <a:pt x="18771" y="8697"/>
                  </a:lnTo>
                  <a:lnTo>
                    <a:pt x="18808" y="8887"/>
                  </a:lnTo>
                  <a:lnTo>
                    <a:pt x="18839" y="9076"/>
                  </a:lnTo>
                  <a:lnTo>
                    <a:pt x="18867" y="9265"/>
                  </a:lnTo>
                  <a:lnTo>
                    <a:pt x="18890" y="9463"/>
                  </a:lnTo>
                  <a:lnTo>
                    <a:pt x="18907" y="9655"/>
                  </a:lnTo>
                  <a:lnTo>
                    <a:pt x="18921" y="9850"/>
                  </a:lnTo>
                  <a:lnTo>
                    <a:pt x="18930" y="10050"/>
                  </a:lnTo>
                  <a:lnTo>
                    <a:pt x="18930" y="10448"/>
                  </a:lnTo>
                  <a:lnTo>
                    <a:pt x="18921" y="10643"/>
                  </a:lnTo>
                  <a:lnTo>
                    <a:pt x="18907" y="10840"/>
                  </a:lnTo>
                  <a:lnTo>
                    <a:pt x="18890" y="11035"/>
                  </a:lnTo>
                  <a:lnTo>
                    <a:pt x="18867" y="11227"/>
                  </a:lnTo>
                  <a:lnTo>
                    <a:pt x="18839" y="11422"/>
                  </a:lnTo>
                  <a:lnTo>
                    <a:pt x="18808" y="11611"/>
                  </a:lnTo>
                  <a:lnTo>
                    <a:pt x="18771" y="11800"/>
                  </a:lnTo>
                  <a:lnTo>
                    <a:pt x="18732" y="11987"/>
                  </a:lnTo>
                  <a:lnTo>
                    <a:pt x="18636" y="12354"/>
                  </a:lnTo>
                  <a:lnTo>
                    <a:pt x="18579" y="12538"/>
                  </a:lnTo>
                  <a:lnTo>
                    <a:pt x="18520" y="12716"/>
                  </a:lnTo>
                  <a:lnTo>
                    <a:pt x="18457" y="12894"/>
                  </a:lnTo>
                  <a:lnTo>
                    <a:pt x="18389" y="13072"/>
                  </a:lnTo>
                  <a:lnTo>
                    <a:pt x="18316" y="13245"/>
                  </a:lnTo>
                  <a:lnTo>
                    <a:pt x="18240" y="13417"/>
                  </a:lnTo>
                  <a:lnTo>
                    <a:pt x="18157" y="13584"/>
                  </a:lnTo>
                  <a:lnTo>
                    <a:pt x="18075" y="13754"/>
                  </a:lnTo>
                  <a:lnTo>
                    <a:pt x="17988" y="13915"/>
                  </a:lnTo>
                  <a:lnTo>
                    <a:pt x="17894" y="14077"/>
                  </a:lnTo>
                  <a:lnTo>
                    <a:pt x="17798" y="14241"/>
                  </a:lnTo>
                  <a:lnTo>
                    <a:pt x="17699" y="14397"/>
                  </a:lnTo>
                  <a:lnTo>
                    <a:pt x="17595" y="14553"/>
                  </a:lnTo>
                  <a:lnTo>
                    <a:pt x="17487" y="14706"/>
                  </a:lnTo>
                  <a:lnTo>
                    <a:pt x="17377" y="14853"/>
                  </a:lnTo>
                  <a:lnTo>
                    <a:pt x="17261" y="14998"/>
                  </a:lnTo>
                  <a:lnTo>
                    <a:pt x="17145" y="15143"/>
                  </a:lnTo>
                  <a:lnTo>
                    <a:pt x="17023" y="15285"/>
                  </a:lnTo>
                  <a:lnTo>
                    <a:pt x="16899" y="15424"/>
                  </a:lnTo>
                  <a:lnTo>
                    <a:pt x="16771" y="15560"/>
                  </a:lnTo>
                  <a:lnTo>
                    <a:pt x="16638" y="15691"/>
                  </a:lnTo>
                  <a:lnTo>
                    <a:pt x="16506" y="15819"/>
                  </a:lnTo>
                  <a:lnTo>
                    <a:pt x="16370" y="15944"/>
                  </a:lnTo>
                  <a:lnTo>
                    <a:pt x="16225" y="16067"/>
                  </a:lnTo>
                  <a:lnTo>
                    <a:pt x="16084" y="16186"/>
                  </a:lnTo>
                  <a:lnTo>
                    <a:pt x="15937" y="16303"/>
                  </a:lnTo>
                  <a:lnTo>
                    <a:pt x="15787" y="16417"/>
                  </a:lnTo>
                  <a:lnTo>
                    <a:pt x="15634" y="16526"/>
                  </a:lnTo>
                  <a:lnTo>
                    <a:pt x="15482" y="16632"/>
                  </a:lnTo>
                  <a:lnTo>
                    <a:pt x="15323" y="16732"/>
                  </a:lnTo>
                  <a:lnTo>
                    <a:pt x="15165" y="16829"/>
                  </a:lnTo>
                  <a:lnTo>
                    <a:pt x="15001" y="16924"/>
                  </a:lnTo>
                  <a:lnTo>
                    <a:pt x="14834" y="17016"/>
                  </a:lnTo>
                  <a:lnTo>
                    <a:pt x="14667" y="17102"/>
                  </a:lnTo>
                  <a:lnTo>
                    <a:pt x="14500" y="17188"/>
                  </a:lnTo>
                  <a:lnTo>
                    <a:pt x="14327" y="17263"/>
                  </a:lnTo>
                  <a:lnTo>
                    <a:pt x="14155" y="17341"/>
                  </a:lnTo>
                  <a:lnTo>
                    <a:pt x="13977" y="17411"/>
                  </a:lnTo>
                  <a:lnTo>
                    <a:pt x="13796" y="17478"/>
                  </a:lnTo>
                  <a:lnTo>
                    <a:pt x="13615" y="17539"/>
                  </a:lnTo>
                  <a:lnTo>
                    <a:pt x="13431" y="17597"/>
                  </a:lnTo>
                  <a:lnTo>
                    <a:pt x="13247" y="17653"/>
                  </a:lnTo>
                  <a:lnTo>
                    <a:pt x="13060" y="17703"/>
                  </a:lnTo>
                  <a:lnTo>
                    <a:pt x="12873" y="17748"/>
                  </a:lnTo>
                  <a:lnTo>
                    <a:pt x="12681" y="17789"/>
                  </a:lnTo>
                  <a:lnTo>
                    <a:pt x="12492" y="17826"/>
                  </a:lnTo>
                  <a:lnTo>
                    <a:pt x="12299" y="17859"/>
                  </a:lnTo>
                  <a:lnTo>
                    <a:pt x="12104" y="17884"/>
                  </a:lnTo>
                  <a:lnTo>
                    <a:pt x="11906" y="17906"/>
                  </a:lnTo>
                  <a:lnTo>
                    <a:pt x="11708" y="17923"/>
                  </a:lnTo>
                  <a:lnTo>
                    <a:pt x="11507" y="17934"/>
                  </a:lnTo>
                  <a:lnTo>
                    <a:pt x="11309" y="17945"/>
                  </a:lnTo>
                  <a:lnTo>
                    <a:pt x="11108" y="17948"/>
                  </a:lnTo>
                  <a:lnTo>
                    <a:pt x="10905" y="17945"/>
                  </a:lnTo>
                  <a:lnTo>
                    <a:pt x="10503" y="17923"/>
                  </a:lnTo>
                  <a:lnTo>
                    <a:pt x="10308" y="17906"/>
                  </a:lnTo>
                  <a:lnTo>
                    <a:pt x="10107" y="17884"/>
                  </a:lnTo>
                  <a:lnTo>
                    <a:pt x="9915" y="17859"/>
                  </a:lnTo>
                  <a:lnTo>
                    <a:pt x="9722" y="17826"/>
                  </a:lnTo>
                  <a:lnTo>
                    <a:pt x="9530" y="17789"/>
                  </a:lnTo>
                  <a:lnTo>
                    <a:pt x="9340" y="17748"/>
                  </a:lnTo>
                  <a:lnTo>
                    <a:pt x="9151" y="17703"/>
                  </a:lnTo>
                  <a:lnTo>
                    <a:pt x="8964" y="17653"/>
                  </a:lnTo>
                  <a:lnTo>
                    <a:pt x="8780" y="17597"/>
                  </a:lnTo>
                  <a:lnTo>
                    <a:pt x="8596" y="17539"/>
                  </a:lnTo>
                  <a:lnTo>
                    <a:pt x="8415" y="17478"/>
                  </a:lnTo>
                  <a:lnTo>
                    <a:pt x="8237" y="17411"/>
                  </a:lnTo>
                  <a:lnTo>
                    <a:pt x="8062" y="17341"/>
                  </a:lnTo>
                  <a:lnTo>
                    <a:pt x="7886" y="17263"/>
                  </a:lnTo>
                  <a:lnTo>
                    <a:pt x="7711" y="17188"/>
                  </a:lnTo>
                  <a:lnTo>
                    <a:pt x="7544" y="17102"/>
                  </a:lnTo>
                  <a:lnTo>
                    <a:pt x="7377" y="17016"/>
                  </a:lnTo>
                  <a:lnTo>
                    <a:pt x="7210" y="16924"/>
                  </a:lnTo>
                  <a:lnTo>
                    <a:pt x="7049" y="16829"/>
                  </a:lnTo>
                  <a:lnTo>
                    <a:pt x="6888" y="16732"/>
                  </a:lnTo>
                  <a:lnTo>
                    <a:pt x="6732" y="16632"/>
                  </a:lnTo>
                  <a:lnTo>
                    <a:pt x="6577" y="16526"/>
                  </a:lnTo>
                  <a:lnTo>
                    <a:pt x="6424" y="16417"/>
                  </a:lnTo>
                  <a:lnTo>
                    <a:pt x="6274" y="16303"/>
                  </a:lnTo>
                  <a:lnTo>
                    <a:pt x="6127" y="16186"/>
                  </a:lnTo>
                  <a:lnTo>
                    <a:pt x="5986" y="16067"/>
                  </a:lnTo>
                  <a:lnTo>
                    <a:pt x="5844" y="15944"/>
                  </a:lnTo>
                  <a:lnTo>
                    <a:pt x="5708" y="15819"/>
                  </a:lnTo>
                  <a:lnTo>
                    <a:pt x="5573" y="15691"/>
                  </a:lnTo>
                  <a:lnTo>
                    <a:pt x="5440" y="15560"/>
                  </a:lnTo>
                  <a:lnTo>
                    <a:pt x="5312" y="15424"/>
                  </a:lnTo>
                  <a:lnTo>
                    <a:pt x="5188" y="15285"/>
                  </a:lnTo>
                  <a:lnTo>
                    <a:pt x="5066" y="15143"/>
                  </a:lnTo>
                  <a:lnTo>
                    <a:pt x="4950" y="14998"/>
                  </a:lnTo>
                  <a:lnTo>
                    <a:pt x="4837" y="14853"/>
                  </a:lnTo>
                  <a:lnTo>
                    <a:pt x="4724" y="14706"/>
                  </a:lnTo>
                  <a:lnTo>
                    <a:pt x="4616" y="14553"/>
                  </a:lnTo>
                  <a:lnTo>
                    <a:pt x="4515" y="14397"/>
                  </a:lnTo>
                  <a:lnTo>
                    <a:pt x="4413" y="14241"/>
                  </a:lnTo>
                  <a:lnTo>
                    <a:pt x="4317" y="14077"/>
                  </a:lnTo>
                  <a:lnTo>
                    <a:pt x="4223" y="13915"/>
                  </a:lnTo>
                  <a:lnTo>
                    <a:pt x="4136" y="13754"/>
                  </a:lnTo>
                  <a:lnTo>
                    <a:pt x="4054" y="13584"/>
                  </a:lnTo>
                  <a:lnTo>
                    <a:pt x="3972" y="13417"/>
                  </a:lnTo>
                  <a:lnTo>
                    <a:pt x="3898" y="13245"/>
                  </a:lnTo>
                  <a:lnTo>
                    <a:pt x="3822" y="13072"/>
                  </a:lnTo>
                  <a:lnTo>
                    <a:pt x="3757" y="12894"/>
                  </a:lnTo>
                  <a:lnTo>
                    <a:pt x="3691" y="12716"/>
                  </a:lnTo>
                  <a:lnTo>
                    <a:pt x="3632" y="12538"/>
                  </a:lnTo>
                  <a:lnTo>
                    <a:pt x="3575" y="12354"/>
                  </a:lnTo>
                  <a:lnTo>
                    <a:pt x="3479" y="11987"/>
                  </a:lnTo>
                  <a:lnTo>
                    <a:pt x="3440" y="11800"/>
                  </a:lnTo>
                  <a:lnTo>
                    <a:pt x="3403" y="11611"/>
                  </a:lnTo>
                  <a:lnTo>
                    <a:pt x="3372" y="11422"/>
                  </a:lnTo>
                  <a:lnTo>
                    <a:pt x="3344" y="11227"/>
                  </a:lnTo>
                  <a:lnTo>
                    <a:pt x="3321" y="11035"/>
                  </a:lnTo>
                  <a:lnTo>
                    <a:pt x="3304" y="10840"/>
                  </a:lnTo>
                  <a:lnTo>
                    <a:pt x="3290" y="10643"/>
                  </a:lnTo>
                  <a:lnTo>
                    <a:pt x="3284" y="10448"/>
                  </a:lnTo>
                  <a:lnTo>
                    <a:pt x="3281" y="10247"/>
                  </a:lnTo>
                  <a:lnTo>
                    <a:pt x="3284" y="10050"/>
                  </a:lnTo>
                  <a:lnTo>
                    <a:pt x="3290" y="9850"/>
                  </a:lnTo>
                  <a:lnTo>
                    <a:pt x="3304" y="9655"/>
                  </a:lnTo>
                  <a:lnTo>
                    <a:pt x="3321" y="9463"/>
                  </a:lnTo>
                  <a:lnTo>
                    <a:pt x="3344" y="9265"/>
                  </a:lnTo>
                  <a:lnTo>
                    <a:pt x="3372" y="9076"/>
                  </a:lnTo>
                  <a:lnTo>
                    <a:pt x="3403" y="8887"/>
                  </a:lnTo>
                  <a:lnTo>
                    <a:pt x="3440" y="8697"/>
                  </a:lnTo>
                  <a:lnTo>
                    <a:pt x="3479" y="8511"/>
                  </a:lnTo>
                  <a:lnTo>
                    <a:pt x="3527" y="8324"/>
                  </a:lnTo>
                  <a:lnTo>
                    <a:pt x="3575" y="8141"/>
                  </a:lnTo>
                  <a:lnTo>
                    <a:pt x="3632" y="7960"/>
                  </a:lnTo>
                  <a:lnTo>
                    <a:pt x="3691" y="7779"/>
                  </a:lnTo>
                  <a:lnTo>
                    <a:pt x="3757" y="7601"/>
                  </a:lnTo>
                  <a:lnTo>
                    <a:pt x="3822" y="7426"/>
                  </a:lnTo>
                  <a:lnTo>
                    <a:pt x="3898" y="7253"/>
                  </a:lnTo>
                  <a:lnTo>
                    <a:pt x="3972" y="7080"/>
                  </a:lnTo>
                  <a:lnTo>
                    <a:pt x="4054" y="6911"/>
                  </a:lnTo>
                  <a:lnTo>
                    <a:pt x="4136" y="6744"/>
                  </a:lnTo>
                  <a:lnTo>
                    <a:pt x="4223" y="6579"/>
                  </a:lnTo>
                  <a:lnTo>
                    <a:pt x="4317" y="6415"/>
                  </a:lnTo>
                  <a:lnTo>
                    <a:pt x="4413" y="6257"/>
                  </a:lnTo>
                  <a:lnTo>
                    <a:pt x="4515" y="6098"/>
                  </a:lnTo>
                  <a:lnTo>
                    <a:pt x="4616" y="5945"/>
                  </a:lnTo>
                  <a:lnTo>
                    <a:pt x="4724" y="5792"/>
                  </a:lnTo>
                  <a:lnTo>
                    <a:pt x="4837" y="5642"/>
                  </a:lnTo>
                  <a:lnTo>
                    <a:pt x="4950" y="5494"/>
                  </a:lnTo>
                  <a:lnTo>
                    <a:pt x="5066" y="5349"/>
                  </a:lnTo>
                  <a:lnTo>
                    <a:pt x="5188" y="5210"/>
                  </a:lnTo>
                  <a:lnTo>
                    <a:pt x="5312" y="5071"/>
                  </a:lnTo>
                  <a:lnTo>
                    <a:pt x="5440" y="4938"/>
                  </a:lnTo>
                  <a:lnTo>
                    <a:pt x="5573" y="4807"/>
                  </a:lnTo>
                  <a:lnTo>
                    <a:pt x="5708" y="4673"/>
                  </a:lnTo>
                  <a:lnTo>
                    <a:pt x="5844" y="4548"/>
                  </a:lnTo>
                  <a:lnTo>
                    <a:pt x="5986" y="4425"/>
                  </a:lnTo>
                  <a:lnTo>
                    <a:pt x="6127" y="4306"/>
                  </a:lnTo>
                  <a:lnTo>
                    <a:pt x="6274" y="4192"/>
                  </a:lnTo>
                  <a:lnTo>
                    <a:pt x="6424" y="4080"/>
                  </a:lnTo>
                  <a:lnTo>
                    <a:pt x="6577" y="3969"/>
                  </a:lnTo>
                  <a:lnTo>
                    <a:pt x="6732" y="3863"/>
                  </a:lnTo>
                  <a:lnTo>
                    <a:pt x="6888" y="3763"/>
                  </a:lnTo>
                  <a:lnTo>
                    <a:pt x="7049" y="3663"/>
                  </a:lnTo>
                  <a:lnTo>
                    <a:pt x="7210" y="3568"/>
                  </a:lnTo>
                  <a:lnTo>
                    <a:pt x="7377" y="3479"/>
                  </a:lnTo>
                  <a:lnTo>
                    <a:pt x="7544" y="3393"/>
                  </a:lnTo>
                  <a:lnTo>
                    <a:pt x="7711" y="3309"/>
                  </a:lnTo>
                  <a:lnTo>
                    <a:pt x="7886" y="3229"/>
                  </a:lnTo>
                  <a:lnTo>
                    <a:pt x="8062" y="3156"/>
                  </a:lnTo>
                  <a:lnTo>
                    <a:pt x="8237" y="3081"/>
                  </a:lnTo>
                  <a:lnTo>
                    <a:pt x="8415" y="3017"/>
                  </a:lnTo>
                  <a:lnTo>
                    <a:pt x="8596" y="2953"/>
                  </a:lnTo>
                  <a:lnTo>
                    <a:pt x="8780" y="2895"/>
                  </a:lnTo>
                  <a:lnTo>
                    <a:pt x="8964" y="2842"/>
                  </a:lnTo>
                  <a:lnTo>
                    <a:pt x="9151" y="2792"/>
                  </a:lnTo>
                  <a:lnTo>
                    <a:pt x="9340" y="2745"/>
                  </a:lnTo>
                  <a:lnTo>
                    <a:pt x="9530" y="2706"/>
                  </a:lnTo>
                  <a:lnTo>
                    <a:pt x="9722" y="2669"/>
                  </a:lnTo>
                  <a:lnTo>
                    <a:pt x="9915" y="2639"/>
                  </a:lnTo>
                  <a:lnTo>
                    <a:pt x="10107" y="2611"/>
                  </a:lnTo>
                  <a:lnTo>
                    <a:pt x="10308" y="2589"/>
                  </a:lnTo>
                  <a:lnTo>
                    <a:pt x="10503" y="2572"/>
                  </a:lnTo>
                  <a:lnTo>
                    <a:pt x="10704" y="2558"/>
                  </a:lnTo>
                  <a:lnTo>
                    <a:pt x="10905" y="2552"/>
                  </a:lnTo>
                  <a:lnTo>
                    <a:pt x="11108" y="2550"/>
                  </a:lnTo>
                  <a:close/>
                  <a:moveTo>
                    <a:pt x="6076" y="1948"/>
                  </a:moveTo>
                  <a:lnTo>
                    <a:pt x="5892" y="2110"/>
                  </a:lnTo>
                  <a:lnTo>
                    <a:pt x="5714" y="2274"/>
                  </a:lnTo>
                  <a:lnTo>
                    <a:pt x="5545" y="2438"/>
                  </a:lnTo>
                  <a:lnTo>
                    <a:pt x="5375" y="2611"/>
                  </a:lnTo>
                  <a:lnTo>
                    <a:pt x="5214" y="2786"/>
                  </a:lnTo>
                  <a:lnTo>
                    <a:pt x="5058" y="2964"/>
                  </a:lnTo>
                  <a:lnTo>
                    <a:pt x="4906" y="3143"/>
                  </a:lnTo>
                  <a:lnTo>
                    <a:pt x="4758" y="3324"/>
                  </a:lnTo>
                  <a:lnTo>
                    <a:pt x="4617" y="3510"/>
                  </a:lnTo>
                  <a:lnTo>
                    <a:pt x="4481" y="3699"/>
                  </a:lnTo>
                  <a:lnTo>
                    <a:pt x="4351" y="3889"/>
                  </a:lnTo>
                  <a:lnTo>
                    <a:pt x="4227" y="4081"/>
                  </a:lnTo>
                  <a:lnTo>
                    <a:pt x="4105" y="4275"/>
                  </a:lnTo>
                  <a:lnTo>
                    <a:pt x="3992" y="4473"/>
                  </a:lnTo>
                  <a:lnTo>
                    <a:pt x="3882" y="4671"/>
                  </a:lnTo>
                  <a:lnTo>
                    <a:pt x="3780" y="4871"/>
                  </a:lnTo>
                  <a:lnTo>
                    <a:pt x="3684" y="5072"/>
                  </a:lnTo>
                  <a:lnTo>
                    <a:pt x="3591" y="5275"/>
                  </a:lnTo>
                  <a:lnTo>
                    <a:pt x="3506" y="5481"/>
                  </a:lnTo>
                  <a:lnTo>
                    <a:pt x="3424" y="5684"/>
                  </a:lnTo>
                  <a:lnTo>
                    <a:pt x="3348" y="5890"/>
                  </a:lnTo>
                  <a:lnTo>
                    <a:pt x="3280" y="6096"/>
                  </a:lnTo>
                  <a:lnTo>
                    <a:pt x="3215" y="6305"/>
                  </a:lnTo>
                  <a:lnTo>
                    <a:pt x="3158" y="6511"/>
                  </a:lnTo>
                  <a:lnTo>
                    <a:pt x="3104" y="6719"/>
                  </a:lnTo>
                  <a:lnTo>
                    <a:pt x="3056" y="6928"/>
                  </a:lnTo>
                  <a:lnTo>
                    <a:pt x="3014" y="7137"/>
                  </a:lnTo>
                  <a:lnTo>
                    <a:pt x="2977" y="7346"/>
                  </a:lnTo>
                  <a:lnTo>
                    <a:pt x="2946" y="7549"/>
                  </a:lnTo>
                  <a:lnTo>
                    <a:pt x="2921" y="7758"/>
                  </a:lnTo>
                  <a:lnTo>
                    <a:pt x="2904" y="7966"/>
                  </a:lnTo>
                  <a:lnTo>
                    <a:pt x="2887" y="8172"/>
                  </a:lnTo>
                  <a:lnTo>
                    <a:pt x="2047" y="7930"/>
                  </a:lnTo>
                  <a:lnTo>
                    <a:pt x="2002" y="8089"/>
                  </a:lnTo>
                  <a:lnTo>
                    <a:pt x="1957" y="8248"/>
                  </a:lnTo>
                  <a:lnTo>
                    <a:pt x="1883" y="8570"/>
                  </a:lnTo>
                  <a:lnTo>
                    <a:pt x="1849" y="8732"/>
                  </a:lnTo>
                  <a:lnTo>
                    <a:pt x="1818" y="8893"/>
                  </a:lnTo>
                  <a:lnTo>
                    <a:pt x="1790" y="9055"/>
                  </a:lnTo>
                  <a:lnTo>
                    <a:pt x="1764" y="9222"/>
                  </a:lnTo>
                  <a:lnTo>
                    <a:pt x="1742" y="9383"/>
                  </a:lnTo>
                  <a:lnTo>
                    <a:pt x="1725" y="9550"/>
                  </a:lnTo>
                  <a:lnTo>
                    <a:pt x="1708" y="9712"/>
                  </a:lnTo>
                  <a:lnTo>
                    <a:pt x="1696" y="9876"/>
                  </a:lnTo>
                  <a:lnTo>
                    <a:pt x="1688" y="10043"/>
                  </a:lnTo>
                  <a:lnTo>
                    <a:pt x="1677" y="10207"/>
                  </a:lnTo>
                  <a:lnTo>
                    <a:pt x="1674" y="10371"/>
                  </a:lnTo>
                  <a:lnTo>
                    <a:pt x="1674" y="10703"/>
                  </a:lnTo>
                  <a:lnTo>
                    <a:pt x="1679" y="10870"/>
                  </a:lnTo>
                  <a:lnTo>
                    <a:pt x="1688" y="11034"/>
                  </a:lnTo>
                  <a:lnTo>
                    <a:pt x="1696" y="11198"/>
                  </a:lnTo>
                  <a:lnTo>
                    <a:pt x="1711" y="11362"/>
                  </a:lnTo>
                  <a:lnTo>
                    <a:pt x="1728" y="11526"/>
                  </a:lnTo>
                  <a:lnTo>
                    <a:pt x="1745" y="11691"/>
                  </a:lnTo>
                  <a:lnTo>
                    <a:pt x="1767" y="11855"/>
                  </a:lnTo>
                  <a:lnTo>
                    <a:pt x="1795" y="12016"/>
                  </a:lnTo>
                  <a:lnTo>
                    <a:pt x="1824" y="12181"/>
                  </a:lnTo>
                  <a:lnTo>
                    <a:pt x="1855" y="12345"/>
                  </a:lnTo>
                  <a:lnTo>
                    <a:pt x="1889" y="12504"/>
                  </a:lnTo>
                  <a:lnTo>
                    <a:pt x="1925" y="12665"/>
                  </a:lnTo>
                  <a:lnTo>
                    <a:pt x="1962" y="12824"/>
                  </a:lnTo>
                  <a:lnTo>
                    <a:pt x="2007" y="12985"/>
                  </a:lnTo>
                  <a:lnTo>
                    <a:pt x="2053" y="13144"/>
                  </a:lnTo>
                  <a:lnTo>
                    <a:pt x="2104" y="13302"/>
                  </a:lnTo>
                  <a:lnTo>
                    <a:pt x="2154" y="13458"/>
                  </a:lnTo>
                  <a:lnTo>
                    <a:pt x="2205" y="13614"/>
                  </a:lnTo>
                  <a:lnTo>
                    <a:pt x="2265" y="13770"/>
                  </a:lnTo>
                  <a:lnTo>
                    <a:pt x="2324" y="13923"/>
                  </a:lnTo>
                  <a:lnTo>
                    <a:pt x="2386" y="14076"/>
                  </a:lnTo>
                  <a:lnTo>
                    <a:pt x="2451" y="14229"/>
                  </a:lnTo>
                  <a:lnTo>
                    <a:pt x="2519" y="14380"/>
                  </a:lnTo>
                  <a:lnTo>
                    <a:pt x="2593" y="14530"/>
                  </a:lnTo>
                  <a:lnTo>
                    <a:pt x="2666" y="14677"/>
                  </a:lnTo>
                  <a:lnTo>
                    <a:pt x="2745" y="14825"/>
                  </a:lnTo>
                  <a:lnTo>
                    <a:pt x="2822" y="14970"/>
                  </a:lnTo>
                  <a:lnTo>
                    <a:pt x="2904" y="15114"/>
                  </a:lnTo>
                  <a:lnTo>
                    <a:pt x="2989" y="15256"/>
                  </a:lnTo>
                  <a:lnTo>
                    <a:pt x="3076" y="15396"/>
                  </a:lnTo>
                  <a:lnTo>
                    <a:pt x="3164" y="15538"/>
                  </a:lnTo>
                  <a:lnTo>
                    <a:pt x="3257" y="15674"/>
                  </a:lnTo>
                  <a:lnTo>
                    <a:pt x="3350" y="15813"/>
                  </a:lnTo>
                  <a:lnTo>
                    <a:pt x="3447" y="15947"/>
                  </a:lnTo>
                  <a:lnTo>
                    <a:pt x="3546" y="16080"/>
                  </a:lnTo>
                  <a:lnTo>
                    <a:pt x="3650" y="16211"/>
                  </a:lnTo>
                  <a:lnTo>
                    <a:pt x="3752" y="16339"/>
                  </a:lnTo>
                  <a:lnTo>
                    <a:pt x="3859" y="16467"/>
                  </a:lnTo>
                  <a:lnTo>
                    <a:pt x="3967" y="16592"/>
                  </a:lnTo>
                  <a:lnTo>
                    <a:pt x="4077" y="16721"/>
                  </a:lnTo>
                  <a:lnTo>
                    <a:pt x="4190" y="16843"/>
                  </a:lnTo>
                  <a:lnTo>
                    <a:pt x="4306" y="16960"/>
                  </a:lnTo>
                  <a:lnTo>
                    <a:pt x="4425" y="17077"/>
                  </a:lnTo>
                  <a:lnTo>
                    <a:pt x="4546" y="17194"/>
                  </a:lnTo>
                  <a:lnTo>
                    <a:pt x="4665" y="17308"/>
                  </a:lnTo>
                  <a:lnTo>
                    <a:pt x="4790" y="17419"/>
                  </a:lnTo>
                  <a:lnTo>
                    <a:pt x="4914" y="17531"/>
                  </a:lnTo>
                  <a:lnTo>
                    <a:pt x="4091" y="18460"/>
                  </a:lnTo>
                  <a:lnTo>
                    <a:pt x="3950" y="18335"/>
                  </a:lnTo>
                  <a:lnTo>
                    <a:pt x="3811" y="18210"/>
                  </a:lnTo>
                  <a:lnTo>
                    <a:pt x="3670" y="18082"/>
                  </a:lnTo>
                  <a:lnTo>
                    <a:pt x="3537" y="17951"/>
                  </a:lnTo>
                  <a:lnTo>
                    <a:pt x="3404" y="17814"/>
                  </a:lnTo>
                  <a:lnTo>
                    <a:pt x="3274" y="17681"/>
                  </a:lnTo>
                  <a:lnTo>
                    <a:pt x="3144" y="17542"/>
                  </a:lnTo>
                  <a:lnTo>
                    <a:pt x="3020" y="17402"/>
                  </a:lnTo>
                  <a:lnTo>
                    <a:pt x="2895" y="17258"/>
                  </a:lnTo>
                  <a:lnTo>
                    <a:pt x="2776" y="17113"/>
                  </a:lnTo>
                  <a:lnTo>
                    <a:pt x="2661" y="16968"/>
                  </a:lnTo>
                  <a:lnTo>
                    <a:pt x="2545" y="16821"/>
                  </a:lnTo>
                  <a:lnTo>
                    <a:pt x="2429" y="16668"/>
                  </a:lnTo>
                  <a:lnTo>
                    <a:pt x="2321" y="16517"/>
                  </a:lnTo>
                  <a:lnTo>
                    <a:pt x="2217" y="16361"/>
                  </a:lnTo>
                  <a:lnTo>
                    <a:pt x="2109" y="16206"/>
                  </a:lnTo>
                  <a:lnTo>
                    <a:pt x="2010" y="16047"/>
                  </a:lnTo>
                  <a:lnTo>
                    <a:pt x="1911" y="15885"/>
                  </a:lnTo>
                  <a:lnTo>
                    <a:pt x="1815" y="15724"/>
                  </a:lnTo>
                  <a:lnTo>
                    <a:pt x="1725" y="15563"/>
                  </a:lnTo>
                  <a:lnTo>
                    <a:pt x="1634" y="15396"/>
                  </a:lnTo>
                  <a:lnTo>
                    <a:pt x="1547" y="15231"/>
                  </a:lnTo>
                  <a:lnTo>
                    <a:pt x="1462" y="15062"/>
                  </a:lnTo>
                  <a:lnTo>
                    <a:pt x="1383" y="14892"/>
                  </a:lnTo>
                  <a:lnTo>
                    <a:pt x="1303" y="14722"/>
                  </a:lnTo>
                  <a:lnTo>
                    <a:pt x="1230" y="14549"/>
                  </a:lnTo>
                  <a:lnTo>
                    <a:pt x="1159" y="14377"/>
                  </a:lnTo>
                  <a:lnTo>
                    <a:pt x="1089" y="14201"/>
                  </a:lnTo>
                  <a:lnTo>
                    <a:pt x="1024" y="14026"/>
                  </a:lnTo>
                  <a:lnTo>
                    <a:pt x="964" y="13848"/>
                  </a:lnTo>
                  <a:lnTo>
                    <a:pt x="905" y="13670"/>
                  </a:lnTo>
                  <a:lnTo>
                    <a:pt x="851" y="13492"/>
                  </a:lnTo>
                  <a:lnTo>
                    <a:pt x="797" y="13311"/>
                  </a:lnTo>
                  <a:lnTo>
                    <a:pt x="749" y="13130"/>
                  </a:lnTo>
                  <a:lnTo>
                    <a:pt x="704" y="12946"/>
                  </a:lnTo>
                  <a:lnTo>
                    <a:pt x="664" y="12768"/>
                  </a:lnTo>
                  <a:lnTo>
                    <a:pt x="622" y="12584"/>
                  </a:lnTo>
                  <a:lnTo>
                    <a:pt x="588" y="12401"/>
                  </a:lnTo>
                  <a:lnTo>
                    <a:pt x="557" y="12217"/>
                  </a:lnTo>
                  <a:lnTo>
                    <a:pt x="529" y="12028"/>
                  </a:lnTo>
                  <a:lnTo>
                    <a:pt x="500" y="11844"/>
                  </a:lnTo>
                  <a:lnTo>
                    <a:pt x="481" y="11657"/>
                  </a:lnTo>
                  <a:lnTo>
                    <a:pt x="461" y="11471"/>
                  </a:lnTo>
                  <a:lnTo>
                    <a:pt x="447" y="11287"/>
                  </a:lnTo>
                  <a:lnTo>
                    <a:pt x="435" y="11101"/>
                  </a:lnTo>
                  <a:lnTo>
                    <a:pt x="427" y="10914"/>
                  </a:lnTo>
                  <a:lnTo>
                    <a:pt x="421" y="10728"/>
                  </a:lnTo>
                  <a:lnTo>
                    <a:pt x="418" y="10538"/>
                  </a:lnTo>
                  <a:lnTo>
                    <a:pt x="424" y="10165"/>
                  </a:lnTo>
                  <a:lnTo>
                    <a:pt x="433" y="9976"/>
                  </a:lnTo>
                  <a:lnTo>
                    <a:pt x="447" y="9790"/>
                  </a:lnTo>
                  <a:lnTo>
                    <a:pt x="458" y="9606"/>
                  </a:lnTo>
                  <a:lnTo>
                    <a:pt x="478" y="9419"/>
                  </a:lnTo>
                  <a:lnTo>
                    <a:pt x="498" y="9233"/>
                  </a:lnTo>
                  <a:lnTo>
                    <a:pt x="523" y="9049"/>
                  </a:lnTo>
                  <a:lnTo>
                    <a:pt x="551" y="8863"/>
                  </a:lnTo>
                  <a:lnTo>
                    <a:pt x="582" y="8679"/>
                  </a:lnTo>
                  <a:lnTo>
                    <a:pt x="616" y="8495"/>
                  </a:lnTo>
                  <a:lnTo>
                    <a:pt x="656" y="8312"/>
                  </a:lnTo>
                  <a:lnTo>
                    <a:pt x="698" y="8128"/>
                  </a:lnTo>
                  <a:lnTo>
                    <a:pt x="741" y="7947"/>
                  </a:lnTo>
                  <a:lnTo>
                    <a:pt x="792" y="7766"/>
                  </a:lnTo>
                  <a:lnTo>
                    <a:pt x="840" y="7585"/>
                  </a:lnTo>
                  <a:lnTo>
                    <a:pt x="0" y="7346"/>
                  </a:lnTo>
                  <a:lnTo>
                    <a:pt x="124" y="7101"/>
                  </a:lnTo>
                  <a:lnTo>
                    <a:pt x="257" y="6859"/>
                  </a:lnTo>
                  <a:lnTo>
                    <a:pt x="393" y="6619"/>
                  </a:lnTo>
                  <a:lnTo>
                    <a:pt x="532" y="6383"/>
                  </a:lnTo>
                  <a:lnTo>
                    <a:pt x="679" y="6157"/>
                  </a:lnTo>
                  <a:lnTo>
                    <a:pt x="831" y="5929"/>
                  </a:lnTo>
                  <a:lnTo>
                    <a:pt x="990" y="5709"/>
                  </a:lnTo>
                  <a:lnTo>
                    <a:pt x="1151" y="5495"/>
                  </a:lnTo>
                  <a:lnTo>
                    <a:pt x="1318" y="5283"/>
                  </a:lnTo>
                  <a:lnTo>
                    <a:pt x="1487" y="5080"/>
                  </a:lnTo>
                  <a:lnTo>
                    <a:pt x="1663" y="4879"/>
                  </a:lnTo>
                  <a:lnTo>
                    <a:pt x="1843" y="4685"/>
                  </a:lnTo>
                  <a:lnTo>
                    <a:pt x="2024" y="4495"/>
                  </a:lnTo>
                  <a:lnTo>
                    <a:pt x="2211" y="4312"/>
                  </a:lnTo>
                  <a:lnTo>
                    <a:pt x="2406" y="4131"/>
                  </a:lnTo>
                  <a:lnTo>
                    <a:pt x="2598" y="3955"/>
                  </a:lnTo>
                  <a:lnTo>
                    <a:pt x="2796" y="3786"/>
                  </a:lnTo>
                  <a:lnTo>
                    <a:pt x="3000" y="3624"/>
                  </a:lnTo>
                  <a:lnTo>
                    <a:pt x="3201" y="3468"/>
                  </a:lnTo>
                  <a:lnTo>
                    <a:pt x="3410" y="3315"/>
                  </a:lnTo>
                  <a:lnTo>
                    <a:pt x="3622" y="3170"/>
                  </a:lnTo>
                  <a:lnTo>
                    <a:pt x="3834" y="3031"/>
                  </a:lnTo>
                  <a:lnTo>
                    <a:pt x="4046" y="2895"/>
                  </a:lnTo>
                  <a:lnTo>
                    <a:pt x="4264" y="2767"/>
                  </a:lnTo>
                  <a:lnTo>
                    <a:pt x="4487" y="2644"/>
                  </a:lnTo>
                  <a:lnTo>
                    <a:pt x="4708" y="2525"/>
                  </a:lnTo>
                  <a:lnTo>
                    <a:pt x="4931" y="2416"/>
                  </a:lnTo>
                  <a:lnTo>
                    <a:pt x="5157" y="2310"/>
                  </a:lnTo>
                  <a:lnTo>
                    <a:pt x="5386" y="2210"/>
                  </a:lnTo>
                  <a:lnTo>
                    <a:pt x="5615" y="2118"/>
                  </a:lnTo>
                  <a:lnTo>
                    <a:pt x="5841" y="2029"/>
                  </a:lnTo>
                  <a:lnTo>
                    <a:pt x="6076" y="1948"/>
                  </a:lnTo>
                  <a:close/>
                  <a:moveTo>
                    <a:pt x="10986" y="0"/>
                  </a:moveTo>
                  <a:lnTo>
                    <a:pt x="11365" y="0"/>
                  </a:lnTo>
                  <a:lnTo>
                    <a:pt x="11555" y="6"/>
                  </a:lnTo>
                  <a:lnTo>
                    <a:pt x="11745" y="19"/>
                  </a:lnTo>
                  <a:lnTo>
                    <a:pt x="11934" y="31"/>
                  </a:lnTo>
                  <a:lnTo>
                    <a:pt x="12124" y="47"/>
                  </a:lnTo>
                  <a:lnTo>
                    <a:pt x="12311" y="64"/>
                  </a:lnTo>
                  <a:lnTo>
                    <a:pt x="12690" y="114"/>
                  </a:lnTo>
                  <a:lnTo>
                    <a:pt x="12877" y="142"/>
                  </a:lnTo>
                  <a:lnTo>
                    <a:pt x="13066" y="175"/>
                  </a:lnTo>
                  <a:lnTo>
                    <a:pt x="13253" y="212"/>
                  </a:lnTo>
                  <a:lnTo>
                    <a:pt x="13440" y="248"/>
                  </a:lnTo>
                  <a:lnTo>
                    <a:pt x="13621" y="292"/>
                  </a:lnTo>
                  <a:lnTo>
                    <a:pt x="13808" y="337"/>
                  </a:lnTo>
                  <a:lnTo>
                    <a:pt x="13992" y="387"/>
                  </a:lnTo>
                  <a:lnTo>
                    <a:pt x="14176" y="437"/>
                  </a:lnTo>
                  <a:lnTo>
                    <a:pt x="14357" y="493"/>
                  </a:lnTo>
                  <a:lnTo>
                    <a:pt x="14538" y="551"/>
                  </a:lnTo>
                  <a:lnTo>
                    <a:pt x="14719" y="613"/>
                  </a:lnTo>
                  <a:lnTo>
                    <a:pt x="14895" y="677"/>
                  </a:lnTo>
                  <a:lnTo>
                    <a:pt x="15073" y="746"/>
                  </a:lnTo>
                  <a:lnTo>
                    <a:pt x="15424" y="891"/>
                  </a:lnTo>
                  <a:lnTo>
                    <a:pt x="15597" y="969"/>
                  </a:lnTo>
                  <a:lnTo>
                    <a:pt x="15767" y="1047"/>
                  </a:lnTo>
                  <a:lnTo>
                    <a:pt x="15939" y="1133"/>
                  </a:lnTo>
                  <a:lnTo>
                    <a:pt x="16106" y="1220"/>
                  </a:lnTo>
                  <a:lnTo>
                    <a:pt x="16276" y="1309"/>
                  </a:lnTo>
                  <a:lnTo>
                    <a:pt x="16440" y="1401"/>
                  </a:lnTo>
                  <a:lnTo>
                    <a:pt x="16604" y="1496"/>
                  </a:lnTo>
                  <a:lnTo>
                    <a:pt x="16766" y="1593"/>
                  </a:lnTo>
                  <a:lnTo>
                    <a:pt x="16930" y="1693"/>
                  </a:lnTo>
                  <a:lnTo>
                    <a:pt x="17088" y="1796"/>
                  </a:lnTo>
                  <a:lnTo>
                    <a:pt x="17244" y="1902"/>
                  </a:lnTo>
                  <a:lnTo>
                    <a:pt x="17400" y="2011"/>
                  </a:lnTo>
                  <a:lnTo>
                    <a:pt x="17553" y="2122"/>
                  </a:lnTo>
                  <a:lnTo>
                    <a:pt x="17703" y="2236"/>
                  </a:lnTo>
                  <a:lnTo>
                    <a:pt x="17850" y="2353"/>
                  </a:lnTo>
                  <a:lnTo>
                    <a:pt x="17997" y="2473"/>
                  </a:lnTo>
                  <a:lnTo>
                    <a:pt x="18141" y="2596"/>
                  </a:lnTo>
                  <a:lnTo>
                    <a:pt x="18283" y="2718"/>
                  </a:lnTo>
                  <a:lnTo>
                    <a:pt x="18424" y="2846"/>
                  </a:lnTo>
                  <a:lnTo>
                    <a:pt x="18560" y="2974"/>
                  </a:lnTo>
                  <a:lnTo>
                    <a:pt x="18693" y="3105"/>
                  </a:lnTo>
                  <a:lnTo>
                    <a:pt x="18829" y="3242"/>
                  </a:lnTo>
                  <a:lnTo>
                    <a:pt x="19460" y="2643"/>
                  </a:lnTo>
                  <a:lnTo>
                    <a:pt x="19616" y="2874"/>
                  </a:lnTo>
                  <a:lnTo>
                    <a:pt x="19763" y="3102"/>
                  </a:lnTo>
                  <a:lnTo>
                    <a:pt x="19905" y="3339"/>
                  </a:lnTo>
                  <a:lnTo>
                    <a:pt x="20041" y="3579"/>
                  </a:lnTo>
                  <a:lnTo>
                    <a:pt x="20168" y="3818"/>
                  </a:lnTo>
                  <a:lnTo>
                    <a:pt x="20292" y="4060"/>
                  </a:lnTo>
                  <a:lnTo>
                    <a:pt x="20406" y="4300"/>
                  </a:lnTo>
                  <a:lnTo>
                    <a:pt x="20516" y="4545"/>
                  </a:lnTo>
                  <a:lnTo>
                    <a:pt x="20615" y="4796"/>
                  </a:lnTo>
                  <a:lnTo>
                    <a:pt x="20711" y="5044"/>
                  </a:lnTo>
                  <a:lnTo>
                    <a:pt x="20802" y="5291"/>
                  </a:lnTo>
                  <a:lnTo>
                    <a:pt x="20884" y="5542"/>
                  </a:lnTo>
                  <a:lnTo>
                    <a:pt x="20960" y="5793"/>
                  </a:lnTo>
                  <a:lnTo>
                    <a:pt x="21028" y="6043"/>
                  </a:lnTo>
                  <a:lnTo>
                    <a:pt x="21091" y="6300"/>
                  </a:lnTo>
                  <a:lnTo>
                    <a:pt x="21147" y="6553"/>
                  </a:lnTo>
                  <a:lnTo>
                    <a:pt x="21198" y="6804"/>
                  </a:lnTo>
                  <a:lnTo>
                    <a:pt x="21241" y="7057"/>
                  </a:lnTo>
                  <a:lnTo>
                    <a:pt x="21277" y="7313"/>
                  </a:lnTo>
                  <a:lnTo>
                    <a:pt x="21306" y="7564"/>
                  </a:lnTo>
                  <a:lnTo>
                    <a:pt x="21331" y="7817"/>
                  </a:lnTo>
                  <a:lnTo>
                    <a:pt x="21348" y="8068"/>
                  </a:lnTo>
                  <a:lnTo>
                    <a:pt x="21357" y="8322"/>
                  </a:lnTo>
                  <a:lnTo>
                    <a:pt x="21362" y="8572"/>
                  </a:lnTo>
                  <a:lnTo>
                    <a:pt x="21360" y="8820"/>
                  </a:lnTo>
                  <a:lnTo>
                    <a:pt x="21351" y="9068"/>
                  </a:lnTo>
                  <a:lnTo>
                    <a:pt x="21337" y="9313"/>
                  </a:lnTo>
                  <a:lnTo>
                    <a:pt x="21317" y="9558"/>
                  </a:lnTo>
                  <a:lnTo>
                    <a:pt x="21289" y="9803"/>
                  </a:lnTo>
                  <a:lnTo>
                    <a:pt x="21258" y="10045"/>
                  </a:lnTo>
                  <a:lnTo>
                    <a:pt x="21221" y="10285"/>
                  </a:lnTo>
                  <a:lnTo>
                    <a:pt x="21173" y="10522"/>
                  </a:lnTo>
                  <a:lnTo>
                    <a:pt x="21071" y="10054"/>
                  </a:lnTo>
                  <a:lnTo>
                    <a:pt x="21009" y="9820"/>
                  </a:lnTo>
                  <a:lnTo>
                    <a:pt x="20943" y="9594"/>
                  </a:lnTo>
                  <a:lnTo>
                    <a:pt x="20870" y="9369"/>
                  </a:lnTo>
                  <a:lnTo>
                    <a:pt x="20793" y="9149"/>
                  </a:lnTo>
                  <a:lnTo>
                    <a:pt x="20709" y="8926"/>
                  </a:lnTo>
                  <a:lnTo>
                    <a:pt x="20621" y="8709"/>
                  </a:lnTo>
                  <a:lnTo>
                    <a:pt x="20530" y="8497"/>
                  </a:lnTo>
                  <a:lnTo>
                    <a:pt x="20431" y="8285"/>
                  </a:lnTo>
                  <a:lnTo>
                    <a:pt x="20332" y="8082"/>
                  </a:lnTo>
                  <a:lnTo>
                    <a:pt x="20225" y="7879"/>
                  </a:lnTo>
                  <a:lnTo>
                    <a:pt x="20114" y="7681"/>
                  </a:lnTo>
                  <a:lnTo>
                    <a:pt x="19995" y="7483"/>
                  </a:lnTo>
                  <a:lnTo>
                    <a:pt x="19876" y="7291"/>
                  </a:lnTo>
                  <a:lnTo>
                    <a:pt x="19752" y="7104"/>
                  </a:lnTo>
                  <a:lnTo>
                    <a:pt x="19622" y="6921"/>
                  </a:lnTo>
                  <a:lnTo>
                    <a:pt x="19491" y="6740"/>
                  </a:lnTo>
                  <a:lnTo>
                    <a:pt x="19356" y="6564"/>
                  </a:lnTo>
                  <a:lnTo>
                    <a:pt x="19214" y="6394"/>
                  </a:lnTo>
                  <a:lnTo>
                    <a:pt x="19073" y="6227"/>
                  </a:lnTo>
                  <a:lnTo>
                    <a:pt x="18923" y="6066"/>
                  </a:lnTo>
                  <a:lnTo>
                    <a:pt x="18773" y="5907"/>
                  </a:lnTo>
                  <a:lnTo>
                    <a:pt x="18617" y="5754"/>
                  </a:lnTo>
                  <a:lnTo>
                    <a:pt x="18461" y="5603"/>
                  </a:lnTo>
                  <a:lnTo>
                    <a:pt x="18303" y="5459"/>
                  </a:lnTo>
                  <a:lnTo>
                    <a:pt x="18139" y="5322"/>
                  </a:lnTo>
                  <a:lnTo>
                    <a:pt x="17972" y="5186"/>
                  </a:lnTo>
                  <a:lnTo>
                    <a:pt x="17805" y="5055"/>
                  </a:lnTo>
                  <a:lnTo>
                    <a:pt x="17635" y="4929"/>
                  </a:lnTo>
                  <a:lnTo>
                    <a:pt x="17462" y="4810"/>
                  </a:lnTo>
                  <a:lnTo>
                    <a:pt x="17287" y="4693"/>
                  </a:lnTo>
                  <a:lnTo>
                    <a:pt x="17923" y="4097"/>
                  </a:lnTo>
                  <a:lnTo>
                    <a:pt x="17805" y="3977"/>
                  </a:lnTo>
                  <a:lnTo>
                    <a:pt x="17686" y="3860"/>
                  </a:lnTo>
                  <a:lnTo>
                    <a:pt x="17564" y="3746"/>
                  </a:lnTo>
                  <a:lnTo>
                    <a:pt x="17439" y="3634"/>
                  </a:lnTo>
                  <a:lnTo>
                    <a:pt x="17315" y="3523"/>
                  </a:lnTo>
                  <a:lnTo>
                    <a:pt x="17187" y="3417"/>
                  </a:lnTo>
                  <a:lnTo>
                    <a:pt x="17057" y="3311"/>
                  </a:lnTo>
                  <a:lnTo>
                    <a:pt x="16927" y="3208"/>
                  </a:lnTo>
                  <a:lnTo>
                    <a:pt x="16794" y="3105"/>
                  </a:lnTo>
                  <a:lnTo>
                    <a:pt x="16658" y="3008"/>
                  </a:lnTo>
                  <a:lnTo>
                    <a:pt x="16522" y="2913"/>
                  </a:lnTo>
                  <a:lnTo>
                    <a:pt x="16384" y="2818"/>
                  </a:lnTo>
                  <a:lnTo>
                    <a:pt x="16245" y="2729"/>
                  </a:lnTo>
                  <a:lnTo>
                    <a:pt x="15956" y="2551"/>
                  </a:lnTo>
                  <a:lnTo>
                    <a:pt x="15815" y="2470"/>
                  </a:lnTo>
                  <a:lnTo>
                    <a:pt x="15668" y="2390"/>
                  </a:lnTo>
                  <a:lnTo>
                    <a:pt x="15520" y="2309"/>
                  </a:lnTo>
                  <a:lnTo>
                    <a:pt x="15373" y="2234"/>
                  </a:lnTo>
                  <a:lnTo>
                    <a:pt x="15220" y="2161"/>
                  </a:lnTo>
                  <a:lnTo>
                    <a:pt x="15070" y="2089"/>
                  </a:lnTo>
                  <a:lnTo>
                    <a:pt x="14917" y="2022"/>
                  </a:lnTo>
                  <a:lnTo>
                    <a:pt x="14762" y="1955"/>
                  </a:lnTo>
                  <a:lnTo>
                    <a:pt x="14606" y="1894"/>
                  </a:lnTo>
                  <a:lnTo>
                    <a:pt x="14450" y="1833"/>
                  </a:lnTo>
                  <a:lnTo>
                    <a:pt x="14295" y="1777"/>
                  </a:lnTo>
                  <a:lnTo>
                    <a:pt x="14136" y="1721"/>
                  </a:lnTo>
                  <a:lnTo>
                    <a:pt x="13978" y="1671"/>
                  </a:lnTo>
                  <a:lnTo>
                    <a:pt x="13816" y="1621"/>
                  </a:lnTo>
                  <a:lnTo>
                    <a:pt x="13652" y="1574"/>
                  </a:lnTo>
                  <a:lnTo>
                    <a:pt x="13491" y="1532"/>
                  </a:lnTo>
                  <a:lnTo>
                    <a:pt x="13330" y="1493"/>
                  </a:lnTo>
                  <a:lnTo>
                    <a:pt x="13165" y="1457"/>
                  </a:lnTo>
                  <a:lnTo>
                    <a:pt x="13001" y="1420"/>
                  </a:lnTo>
                  <a:lnTo>
                    <a:pt x="12837" y="1387"/>
                  </a:lnTo>
                  <a:lnTo>
                    <a:pt x="12673" y="1359"/>
                  </a:lnTo>
                  <a:lnTo>
                    <a:pt x="12503" y="1337"/>
                  </a:lnTo>
                  <a:lnTo>
                    <a:pt x="12339" y="1312"/>
                  </a:lnTo>
                  <a:lnTo>
                    <a:pt x="12172" y="1292"/>
                  </a:lnTo>
                  <a:lnTo>
                    <a:pt x="12005" y="1276"/>
                  </a:lnTo>
                  <a:lnTo>
                    <a:pt x="11838" y="1259"/>
                  </a:lnTo>
                  <a:lnTo>
                    <a:pt x="11671" y="1250"/>
                  </a:lnTo>
                  <a:lnTo>
                    <a:pt x="11501" y="1242"/>
                  </a:lnTo>
                  <a:lnTo>
                    <a:pt x="11334" y="1234"/>
                  </a:lnTo>
                  <a:lnTo>
                    <a:pt x="10997" y="1234"/>
                  </a:lnTo>
                  <a:lnTo>
                    <a:pt x="10830" y="1237"/>
                  </a:lnTo>
                  <a:lnTo>
                    <a:pt x="10660" y="1245"/>
                  </a:lnTo>
                  <a:lnTo>
                    <a:pt x="10496" y="1253"/>
                  </a:lnTo>
                  <a:lnTo>
                    <a:pt x="10329" y="1264"/>
                  </a:lnTo>
                  <a:lnTo>
                    <a:pt x="10159" y="1281"/>
                  </a:lnTo>
                  <a:lnTo>
                    <a:pt x="9992" y="1295"/>
                  </a:lnTo>
                  <a:lnTo>
                    <a:pt x="9825" y="1317"/>
                  </a:lnTo>
                  <a:lnTo>
                    <a:pt x="9658" y="1342"/>
                  </a:lnTo>
                  <a:lnTo>
                    <a:pt x="9494" y="1367"/>
                  </a:lnTo>
                  <a:lnTo>
                    <a:pt x="9327" y="1398"/>
                  </a:lnTo>
                  <a:lnTo>
                    <a:pt x="9163" y="1431"/>
                  </a:lnTo>
                  <a:lnTo>
                    <a:pt x="9002" y="1465"/>
                  </a:lnTo>
                  <a:lnTo>
                    <a:pt x="8838" y="1501"/>
                  </a:lnTo>
                  <a:lnTo>
                    <a:pt x="8673" y="1543"/>
                  </a:lnTo>
                  <a:lnTo>
                    <a:pt x="8512" y="1587"/>
                  </a:lnTo>
                  <a:lnTo>
                    <a:pt x="8351" y="1632"/>
                  </a:lnTo>
                  <a:lnTo>
                    <a:pt x="8192" y="1685"/>
                  </a:lnTo>
                  <a:lnTo>
                    <a:pt x="8034" y="1738"/>
                  </a:lnTo>
                  <a:lnTo>
                    <a:pt x="7626" y="571"/>
                  </a:lnTo>
                  <a:lnTo>
                    <a:pt x="7805" y="510"/>
                  </a:lnTo>
                  <a:lnTo>
                    <a:pt x="7986" y="454"/>
                  </a:lnTo>
                  <a:lnTo>
                    <a:pt x="8170" y="398"/>
                  </a:lnTo>
                  <a:lnTo>
                    <a:pt x="8354" y="348"/>
                  </a:lnTo>
                  <a:lnTo>
                    <a:pt x="8538" y="304"/>
                  </a:lnTo>
                  <a:lnTo>
                    <a:pt x="8722" y="262"/>
                  </a:lnTo>
                  <a:lnTo>
                    <a:pt x="8908" y="220"/>
                  </a:lnTo>
                  <a:lnTo>
                    <a:pt x="9095" y="184"/>
                  </a:lnTo>
                  <a:lnTo>
                    <a:pt x="9282" y="150"/>
                  </a:lnTo>
                  <a:lnTo>
                    <a:pt x="9469" y="120"/>
                  </a:lnTo>
                  <a:lnTo>
                    <a:pt x="9658" y="95"/>
                  </a:lnTo>
                  <a:lnTo>
                    <a:pt x="9845" y="70"/>
                  </a:lnTo>
                  <a:lnTo>
                    <a:pt x="10035" y="53"/>
                  </a:lnTo>
                  <a:lnTo>
                    <a:pt x="10225" y="33"/>
                  </a:lnTo>
                  <a:lnTo>
                    <a:pt x="10414" y="22"/>
                  </a:lnTo>
                  <a:lnTo>
                    <a:pt x="10604" y="8"/>
                  </a:lnTo>
                  <a:lnTo>
                    <a:pt x="10796" y="3"/>
                  </a:lnTo>
                  <a:lnTo>
                    <a:pt x="10986" y="0"/>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40"/>
                                        </p:tgtEl>
                                        <p:attrNameLst>
                                          <p:attrName>style.visibility</p:attrName>
                                        </p:attrNameLst>
                                      </p:cBhvr>
                                      <p:to>
                                        <p:strVal val="visible"/>
                                      </p:to>
                                    </p:set>
                                    <p:anim calcmode="lin" valueType="num">
                                      <p:cBhvr>
                                        <p:cTn id="7" dur="500" fill="hold"/>
                                        <p:tgtEl>
                                          <p:spTgt spid="340"/>
                                        </p:tgtEl>
                                        <p:attrNameLst>
                                          <p:attrName>ppt_w</p:attrName>
                                        </p:attrNameLst>
                                      </p:cBhvr>
                                      <p:tavLst>
                                        <p:tav tm="0">
                                          <p:val>
                                            <p:fltVal val="0"/>
                                          </p:val>
                                        </p:tav>
                                        <p:tav tm="100000">
                                          <p:val>
                                            <p:strVal val="#ppt_w"/>
                                          </p:val>
                                        </p:tav>
                                      </p:tavLst>
                                    </p:anim>
                                    <p:anim calcmode="lin" valueType="num">
                                      <p:cBhvr>
                                        <p:cTn id="8" dur="500" fill="hold"/>
                                        <p:tgtEl>
                                          <p:spTgt spid="34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342"/>
                                        </p:tgtEl>
                                        <p:attrNameLst>
                                          <p:attrName>style.visibility</p:attrName>
                                        </p:attrNameLst>
                                      </p:cBhvr>
                                      <p:to>
                                        <p:strVal val="visible"/>
                                      </p:to>
                                    </p:set>
                                    <p:animEffect transition="in" filter="wipe(left)">
                                      <p:cBhvr>
                                        <p:cTn id="12" dur="500"/>
                                        <p:tgtEl>
                                          <p:spTgt spid="342"/>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341"/>
                                        </p:tgtEl>
                                        <p:attrNameLst>
                                          <p:attrName>style.visibility</p:attrName>
                                        </p:attrNameLst>
                                      </p:cBhvr>
                                      <p:to>
                                        <p:strVal val="visible"/>
                                      </p:to>
                                    </p:set>
                                    <p:animEffect transition="in" filter="wipe(left)">
                                      <p:cBhvr>
                                        <p:cTn id="16" dur="500"/>
                                        <p:tgtEl>
                                          <p:spTgt spid="341"/>
                                        </p:tgtEl>
                                      </p:cBhvr>
                                    </p:animEffect>
                                  </p:childTnLst>
                                </p:cTn>
                              </p:par>
                            </p:childTnLst>
                          </p:cTn>
                        </p:par>
                        <p:par>
                          <p:cTn id="17" fill="hold">
                            <p:stCondLst>
                              <p:cond delay="1500"/>
                            </p:stCondLst>
                            <p:childTnLst>
                              <p:par>
                                <p:cTn id="18" presetID="22" presetClass="entr" presetSubtype="8" fill="hold" grpId="4" nodeType="afterEffect">
                                  <p:stCondLst>
                                    <p:cond delay="0"/>
                                  </p:stCondLst>
                                  <p:iterate>
                                    <p:tmAbs val="0"/>
                                  </p:iterate>
                                  <p:childTnLst>
                                    <p:set>
                                      <p:cBhvr>
                                        <p:cTn id="19" fill="hold"/>
                                        <p:tgtEl>
                                          <p:spTgt spid="333"/>
                                        </p:tgtEl>
                                        <p:attrNameLst>
                                          <p:attrName>style.visibility</p:attrName>
                                        </p:attrNameLst>
                                      </p:cBhvr>
                                      <p:to>
                                        <p:strVal val="visible"/>
                                      </p:to>
                                    </p:set>
                                    <p:animEffect transition="in" filter="wipe(left)">
                                      <p:cBhvr>
                                        <p:cTn id="20" dur="500"/>
                                        <p:tgtEl>
                                          <p:spTgt spid="333"/>
                                        </p:tgtEl>
                                      </p:cBhvr>
                                    </p:animEffect>
                                  </p:childTnLst>
                                </p:cTn>
                              </p:par>
                            </p:childTnLst>
                          </p:cTn>
                        </p:par>
                        <p:par>
                          <p:cTn id="21" fill="hold">
                            <p:stCondLst>
                              <p:cond delay="2000"/>
                            </p:stCondLst>
                            <p:childTnLst>
                              <p:par>
                                <p:cTn id="22" presetID="23" presetClass="entr" presetSubtype="16" fill="hold" grpId="5" nodeType="afterEffect">
                                  <p:stCondLst>
                                    <p:cond delay="0"/>
                                  </p:stCondLst>
                                  <p:iterate>
                                    <p:tmAbs val="0"/>
                                  </p:iterate>
                                  <p:childTnLst>
                                    <p:set>
                                      <p:cBhvr>
                                        <p:cTn id="23" fill="hold"/>
                                        <p:tgtEl>
                                          <p:spTgt spid="345"/>
                                        </p:tgtEl>
                                        <p:attrNameLst>
                                          <p:attrName>style.visibility</p:attrName>
                                        </p:attrNameLst>
                                      </p:cBhvr>
                                      <p:to>
                                        <p:strVal val="visible"/>
                                      </p:to>
                                    </p:set>
                                    <p:anim calcmode="lin" valueType="num">
                                      <p:cBhvr>
                                        <p:cTn id="24" dur="500" fill="hold"/>
                                        <p:tgtEl>
                                          <p:spTgt spid="345"/>
                                        </p:tgtEl>
                                        <p:attrNameLst>
                                          <p:attrName>ppt_w</p:attrName>
                                        </p:attrNameLst>
                                      </p:cBhvr>
                                      <p:tavLst>
                                        <p:tav tm="0">
                                          <p:val>
                                            <p:fltVal val="0"/>
                                          </p:val>
                                        </p:tav>
                                        <p:tav tm="100000">
                                          <p:val>
                                            <p:strVal val="#ppt_w"/>
                                          </p:val>
                                        </p:tav>
                                      </p:tavLst>
                                    </p:anim>
                                    <p:anim calcmode="lin" valueType="num">
                                      <p:cBhvr>
                                        <p:cTn id="25" dur="500" fill="hold"/>
                                        <p:tgtEl>
                                          <p:spTgt spid="345"/>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2" presetClass="entr" presetSubtype="4" fill="hold" grpId="6" nodeType="afterEffect">
                                  <p:stCondLst>
                                    <p:cond delay="0"/>
                                  </p:stCondLst>
                                  <p:iterate>
                                    <p:tmAbs val="0"/>
                                  </p:iterate>
                                  <p:childTnLst>
                                    <p:set>
                                      <p:cBhvr>
                                        <p:cTn id="28" fill="hold"/>
                                        <p:tgtEl>
                                          <p:spTgt spid="334"/>
                                        </p:tgtEl>
                                        <p:attrNameLst>
                                          <p:attrName>style.visibility</p:attrName>
                                        </p:attrNameLst>
                                      </p:cBhvr>
                                      <p:to>
                                        <p:strVal val="visible"/>
                                      </p:to>
                                    </p:set>
                                    <p:anim calcmode="lin" valueType="num">
                                      <p:cBhvr>
                                        <p:cTn id="29" dur="500" fill="hold"/>
                                        <p:tgtEl>
                                          <p:spTgt spid="334"/>
                                        </p:tgtEl>
                                        <p:attrNameLst>
                                          <p:attrName>ppt_x</p:attrName>
                                        </p:attrNameLst>
                                      </p:cBhvr>
                                      <p:tavLst>
                                        <p:tav tm="0">
                                          <p:val>
                                            <p:strVal val="#ppt_x"/>
                                          </p:val>
                                        </p:tav>
                                        <p:tav tm="100000">
                                          <p:val>
                                            <p:strVal val="#ppt_x"/>
                                          </p:val>
                                        </p:tav>
                                      </p:tavLst>
                                    </p:anim>
                                    <p:anim calcmode="lin" valueType="num">
                                      <p:cBhvr>
                                        <p:cTn id="30" dur="500" fill="hold"/>
                                        <p:tgtEl>
                                          <p:spTgt spid="334"/>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22" presetClass="entr" presetSubtype="8" fill="hold" grpId="7" nodeType="afterEffect">
                                  <p:stCondLst>
                                    <p:cond delay="0"/>
                                  </p:stCondLst>
                                  <p:iterate>
                                    <p:tmAbs val="0"/>
                                  </p:iterate>
                                  <p:childTnLst>
                                    <p:set>
                                      <p:cBhvr>
                                        <p:cTn id="33" fill="hold"/>
                                        <p:tgtEl>
                                          <p:spTgt spid="332"/>
                                        </p:tgtEl>
                                        <p:attrNameLst>
                                          <p:attrName>style.visibility</p:attrName>
                                        </p:attrNameLst>
                                      </p:cBhvr>
                                      <p:to>
                                        <p:strVal val="visible"/>
                                      </p:to>
                                    </p:set>
                                    <p:animEffect transition="in" filter="wipe(left)">
                                      <p:cBhvr>
                                        <p:cTn id="34" dur="500"/>
                                        <p:tgtEl>
                                          <p:spTgt spid="332"/>
                                        </p:tgtEl>
                                      </p:cBhvr>
                                    </p:animEffect>
                                  </p:childTnLst>
                                </p:cTn>
                              </p:par>
                            </p:childTnLst>
                          </p:cTn>
                        </p:par>
                        <p:par>
                          <p:cTn id="35" fill="hold">
                            <p:stCondLst>
                              <p:cond delay="3500"/>
                            </p:stCondLst>
                            <p:childTnLst>
                              <p:par>
                                <p:cTn id="36" presetID="23" presetClass="entr" presetSubtype="16" fill="hold" grpId="8" nodeType="afterEffect">
                                  <p:stCondLst>
                                    <p:cond delay="0"/>
                                  </p:stCondLst>
                                  <p:iterate>
                                    <p:tmAbs val="0"/>
                                  </p:iterate>
                                  <p:childTnLst>
                                    <p:set>
                                      <p:cBhvr>
                                        <p:cTn id="37" fill="hold"/>
                                        <p:tgtEl>
                                          <p:spTgt spid="351"/>
                                        </p:tgtEl>
                                        <p:attrNameLst>
                                          <p:attrName>style.visibility</p:attrName>
                                        </p:attrNameLst>
                                      </p:cBhvr>
                                      <p:to>
                                        <p:strVal val="visible"/>
                                      </p:to>
                                    </p:set>
                                    <p:anim calcmode="lin" valueType="num">
                                      <p:cBhvr>
                                        <p:cTn id="38" dur="500" fill="hold"/>
                                        <p:tgtEl>
                                          <p:spTgt spid="351"/>
                                        </p:tgtEl>
                                        <p:attrNameLst>
                                          <p:attrName>ppt_w</p:attrName>
                                        </p:attrNameLst>
                                      </p:cBhvr>
                                      <p:tavLst>
                                        <p:tav tm="0">
                                          <p:val>
                                            <p:fltVal val="0"/>
                                          </p:val>
                                        </p:tav>
                                        <p:tav tm="100000">
                                          <p:val>
                                            <p:strVal val="#ppt_w"/>
                                          </p:val>
                                        </p:tav>
                                      </p:tavLst>
                                    </p:anim>
                                    <p:anim calcmode="lin" valueType="num">
                                      <p:cBhvr>
                                        <p:cTn id="39" dur="500" fill="hold"/>
                                        <p:tgtEl>
                                          <p:spTgt spid="351"/>
                                        </p:tgtEl>
                                        <p:attrNameLst>
                                          <p:attrName>ppt_h</p:attrName>
                                        </p:attrNameLst>
                                      </p:cBhvr>
                                      <p:tavLst>
                                        <p:tav tm="0">
                                          <p:val>
                                            <p:fltVal val="0"/>
                                          </p:val>
                                        </p:tav>
                                        <p:tav tm="100000">
                                          <p:val>
                                            <p:strVal val="#ppt_h"/>
                                          </p:val>
                                        </p:tav>
                                      </p:tavLst>
                                    </p:anim>
                                  </p:childTnLst>
                                </p:cTn>
                              </p:par>
                            </p:childTnLst>
                          </p:cTn>
                        </p:par>
                        <p:par>
                          <p:cTn id="40" fill="hold">
                            <p:stCondLst>
                              <p:cond delay="4000"/>
                            </p:stCondLst>
                            <p:childTnLst>
                              <p:par>
                                <p:cTn id="41" presetID="2" presetClass="entr" presetSubtype="4" fill="hold" grpId="9" nodeType="afterEffect">
                                  <p:stCondLst>
                                    <p:cond delay="0"/>
                                  </p:stCondLst>
                                  <p:iterate>
                                    <p:tmAbs val="0"/>
                                  </p:iterate>
                                  <p:childTnLst>
                                    <p:set>
                                      <p:cBhvr>
                                        <p:cTn id="42" fill="hold"/>
                                        <p:tgtEl>
                                          <p:spTgt spid="335"/>
                                        </p:tgtEl>
                                        <p:attrNameLst>
                                          <p:attrName>style.visibility</p:attrName>
                                        </p:attrNameLst>
                                      </p:cBhvr>
                                      <p:to>
                                        <p:strVal val="visible"/>
                                      </p:to>
                                    </p:set>
                                    <p:anim calcmode="lin" valueType="num">
                                      <p:cBhvr>
                                        <p:cTn id="43" dur="500" fill="hold"/>
                                        <p:tgtEl>
                                          <p:spTgt spid="335"/>
                                        </p:tgtEl>
                                        <p:attrNameLst>
                                          <p:attrName>ppt_x</p:attrName>
                                        </p:attrNameLst>
                                      </p:cBhvr>
                                      <p:tavLst>
                                        <p:tav tm="0">
                                          <p:val>
                                            <p:strVal val="#ppt_x"/>
                                          </p:val>
                                        </p:tav>
                                        <p:tav tm="100000">
                                          <p:val>
                                            <p:strVal val="#ppt_x"/>
                                          </p:val>
                                        </p:tav>
                                      </p:tavLst>
                                    </p:anim>
                                    <p:anim calcmode="lin" valueType="num">
                                      <p:cBhvr>
                                        <p:cTn id="44" dur="500" fill="hold"/>
                                        <p:tgtEl>
                                          <p:spTgt spid="335"/>
                                        </p:tgtEl>
                                        <p:attrNameLst>
                                          <p:attrName>ppt_y</p:attrName>
                                        </p:attrNameLst>
                                      </p:cBhvr>
                                      <p:tavLst>
                                        <p:tav tm="0">
                                          <p:val>
                                            <p:strVal val="1+#ppt_h/2"/>
                                          </p:val>
                                        </p:tav>
                                        <p:tav tm="100000">
                                          <p:val>
                                            <p:strVal val="#ppt_y"/>
                                          </p:val>
                                        </p:tav>
                                      </p:tavLst>
                                    </p:anim>
                                  </p:childTnLst>
                                </p:cTn>
                              </p:par>
                            </p:childTnLst>
                          </p:cTn>
                        </p:par>
                        <p:par>
                          <p:cTn id="45" fill="hold">
                            <p:stCondLst>
                              <p:cond delay="4500"/>
                            </p:stCondLst>
                            <p:childTnLst>
                              <p:par>
                                <p:cTn id="46" presetID="22" presetClass="entr" presetSubtype="8" fill="hold" grpId="10" nodeType="afterEffect">
                                  <p:stCondLst>
                                    <p:cond delay="0"/>
                                  </p:stCondLst>
                                  <p:iterate>
                                    <p:tmAbs val="0"/>
                                  </p:iterate>
                                  <p:childTnLst>
                                    <p:set>
                                      <p:cBhvr>
                                        <p:cTn id="47" fill="hold"/>
                                        <p:tgtEl>
                                          <p:spTgt spid="330"/>
                                        </p:tgtEl>
                                        <p:attrNameLst>
                                          <p:attrName>style.visibility</p:attrName>
                                        </p:attrNameLst>
                                      </p:cBhvr>
                                      <p:to>
                                        <p:strVal val="visible"/>
                                      </p:to>
                                    </p:set>
                                    <p:animEffect transition="in" filter="wipe(left)">
                                      <p:cBhvr>
                                        <p:cTn id="48" dur="500"/>
                                        <p:tgtEl>
                                          <p:spTgt spid="330"/>
                                        </p:tgtEl>
                                      </p:cBhvr>
                                    </p:animEffect>
                                  </p:childTnLst>
                                </p:cTn>
                              </p:par>
                            </p:childTnLst>
                          </p:cTn>
                        </p:par>
                        <p:par>
                          <p:cTn id="49" fill="hold">
                            <p:stCondLst>
                              <p:cond delay="5000"/>
                            </p:stCondLst>
                            <p:childTnLst>
                              <p:par>
                                <p:cTn id="50" presetID="23" presetClass="entr" presetSubtype="16" fill="hold" grpId="11" nodeType="afterEffect">
                                  <p:stCondLst>
                                    <p:cond delay="0"/>
                                  </p:stCondLst>
                                  <p:iterate>
                                    <p:tmAbs val="0"/>
                                  </p:iterate>
                                  <p:childTnLst>
                                    <p:set>
                                      <p:cBhvr>
                                        <p:cTn id="51" fill="hold"/>
                                        <p:tgtEl>
                                          <p:spTgt spid="348"/>
                                        </p:tgtEl>
                                        <p:attrNameLst>
                                          <p:attrName>style.visibility</p:attrName>
                                        </p:attrNameLst>
                                      </p:cBhvr>
                                      <p:to>
                                        <p:strVal val="visible"/>
                                      </p:to>
                                    </p:set>
                                    <p:anim calcmode="lin" valueType="num">
                                      <p:cBhvr>
                                        <p:cTn id="52" dur="500" fill="hold"/>
                                        <p:tgtEl>
                                          <p:spTgt spid="348"/>
                                        </p:tgtEl>
                                        <p:attrNameLst>
                                          <p:attrName>ppt_w</p:attrName>
                                        </p:attrNameLst>
                                      </p:cBhvr>
                                      <p:tavLst>
                                        <p:tav tm="0">
                                          <p:val>
                                            <p:fltVal val="0"/>
                                          </p:val>
                                        </p:tav>
                                        <p:tav tm="100000">
                                          <p:val>
                                            <p:strVal val="#ppt_w"/>
                                          </p:val>
                                        </p:tav>
                                      </p:tavLst>
                                    </p:anim>
                                    <p:anim calcmode="lin" valueType="num">
                                      <p:cBhvr>
                                        <p:cTn id="53" dur="500" fill="hold"/>
                                        <p:tgtEl>
                                          <p:spTgt spid="348"/>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 presetClass="entr" presetSubtype="4" fill="hold" grpId="12" nodeType="afterEffect">
                                  <p:stCondLst>
                                    <p:cond delay="0"/>
                                  </p:stCondLst>
                                  <p:iterate>
                                    <p:tmAbs val="0"/>
                                  </p:iterate>
                                  <p:childTnLst>
                                    <p:set>
                                      <p:cBhvr>
                                        <p:cTn id="56" fill="hold"/>
                                        <p:tgtEl>
                                          <p:spTgt spid="336"/>
                                        </p:tgtEl>
                                        <p:attrNameLst>
                                          <p:attrName>style.visibility</p:attrName>
                                        </p:attrNameLst>
                                      </p:cBhvr>
                                      <p:to>
                                        <p:strVal val="visible"/>
                                      </p:to>
                                    </p:set>
                                    <p:anim calcmode="lin" valueType="num">
                                      <p:cBhvr>
                                        <p:cTn id="57" dur="500" fill="hold"/>
                                        <p:tgtEl>
                                          <p:spTgt spid="336"/>
                                        </p:tgtEl>
                                        <p:attrNameLst>
                                          <p:attrName>ppt_x</p:attrName>
                                        </p:attrNameLst>
                                      </p:cBhvr>
                                      <p:tavLst>
                                        <p:tav tm="0">
                                          <p:val>
                                            <p:strVal val="#ppt_x"/>
                                          </p:val>
                                        </p:tav>
                                        <p:tav tm="100000">
                                          <p:val>
                                            <p:strVal val="#ppt_x"/>
                                          </p:val>
                                        </p:tav>
                                      </p:tavLst>
                                    </p:anim>
                                    <p:anim calcmode="lin" valueType="num">
                                      <p:cBhvr>
                                        <p:cTn id="58" dur="500" fill="hold"/>
                                        <p:tgtEl>
                                          <p:spTgt spid="336"/>
                                        </p:tgtEl>
                                        <p:attrNameLst>
                                          <p:attrName>ppt_y</p:attrName>
                                        </p:attrNameLst>
                                      </p:cBhvr>
                                      <p:tavLst>
                                        <p:tav tm="0">
                                          <p:val>
                                            <p:strVal val="1+#ppt_h/2"/>
                                          </p:val>
                                        </p:tav>
                                        <p:tav tm="100000">
                                          <p:val>
                                            <p:strVal val="#ppt_y"/>
                                          </p:val>
                                        </p:tav>
                                      </p:tavLst>
                                    </p:anim>
                                  </p:childTnLst>
                                </p:cTn>
                              </p:par>
                            </p:childTnLst>
                          </p:cTn>
                        </p:par>
                        <p:par>
                          <p:cTn id="59" fill="hold">
                            <p:stCondLst>
                              <p:cond delay="6000"/>
                            </p:stCondLst>
                            <p:childTnLst>
                              <p:par>
                                <p:cTn id="60" presetID="22" presetClass="entr" presetSubtype="8" fill="hold" grpId="13" nodeType="afterEffect">
                                  <p:stCondLst>
                                    <p:cond delay="0"/>
                                  </p:stCondLst>
                                  <p:iterate>
                                    <p:tmAbs val="0"/>
                                  </p:iterate>
                                  <p:childTnLst>
                                    <p:set>
                                      <p:cBhvr>
                                        <p:cTn id="61" fill="hold"/>
                                        <p:tgtEl>
                                          <p:spTgt spid="331"/>
                                        </p:tgtEl>
                                        <p:attrNameLst>
                                          <p:attrName>style.visibility</p:attrName>
                                        </p:attrNameLst>
                                      </p:cBhvr>
                                      <p:to>
                                        <p:strVal val="visible"/>
                                      </p:to>
                                    </p:set>
                                    <p:animEffect transition="in" filter="wipe(left)">
                                      <p:cBhvr>
                                        <p:cTn id="62" dur="500"/>
                                        <p:tgtEl>
                                          <p:spTgt spid="3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10" animBg="1" advAuto="0"/>
      <p:bldP spid="331" grpId="13" animBg="1" advAuto="0"/>
      <p:bldP spid="332" grpId="7" animBg="1" advAuto="0"/>
      <p:bldP spid="333" grpId="4" animBg="1" advAuto="0"/>
      <p:bldP spid="334" grpId="6" animBg="1" advAuto="0"/>
      <p:bldP spid="335" grpId="9" animBg="1" advAuto="0"/>
      <p:bldP spid="336" grpId="12" animBg="1" advAuto="0"/>
      <p:bldP spid="340" grpId="1" animBg="1" advAuto="0"/>
      <p:bldP spid="341" grpId="3" animBg="1" advAuto="0"/>
      <p:bldP spid="342" grpId="2" animBg="1" advAuto="0"/>
      <p:bldP spid="345" grpId="5" animBg="1" advAuto="0"/>
      <p:bldP spid="348" grpId="11" animBg="1" advAuto="0"/>
      <p:bldP spid="351" grpId="8"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64" name="组合 37"/>
          <p:cNvGrpSpPr/>
          <p:nvPr/>
        </p:nvGrpSpPr>
        <p:grpSpPr>
          <a:xfrm>
            <a:off x="3974397" y="462038"/>
            <a:ext cx="5524416" cy="4401208"/>
            <a:chOff x="63280" y="-32410"/>
            <a:chExt cx="5524414" cy="4401206"/>
          </a:xfrm>
        </p:grpSpPr>
        <p:pic>
          <p:nvPicPr>
            <p:cNvPr id="353" name="图片 26" descr="图片 26"/>
            <p:cNvPicPr>
              <a:picLocks noChangeAspect="1"/>
            </p:cNvPicPr>
            <p:nvPr/>
          </p:nvPicPr>
          <p:blipFill>
            <a:blip r:embed="rId3">
              <a:extLst/>
            </a:blip>
            <a:stretch>
              <a:fillRect/>
            </a:stretch>
          </p:blipFill>
          <p:spPr>
            <a:xfrm>
              <a:off x="558670" y="430405"/>
              <a:ext cx="3037134" cy="3938392"/>
            </a:xfrm>
            <a:prstGeom prst="rect">
              <a:avLst/>
            </a:prstGeom>
            <a:ln w="12700" cap="flat">
              <a:noFill/>
              <a:miter lim="400000"/>
            </a:ln>
            <a:effectLst/>
          </p:spPr>
        </p:pic>
        <p:sp>
          <p:nvSpPr>
            <p:cNvPr id="354" name="文本框 5"/>
            <p:cNvSpPr txBox="1"/>
            <p:nvPr/>
          </p:nvSpPr>
          <p:spPr>
            <a:xfrm>
              <a:off x="63280" y="-32411"/>
              <a:ext cx="1674695" cy="4478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defRPr sz="1600">
                  <a:solidFill>
                    <a:srgbClr val="FF0000"/>
                  </a:solidFill>
                  <a:latin typeface="微软雅黑"/>
                  <a:ea typeface="微软雅黑"/>
                  <a:cs typeface="微软雅黑"/>
                  <a:sym typeface="微软雅黑"/>
                </a:defRPr>
              </a:lvl1pPr>
            </a:lstStyle>
            <a:p>
              <a:r>
                <a:t>穿透服务器IP</a:t>
              </a:r>
            </a:p>
          </p:txBody>
        </p:sp>
        <p:sp>
          <p:nvSpPr>
            <p:cNvPr id="355" name="直接箭头连接符 7"/>
            <p:cNvSpPr/>
            <p:nvPr/>
          </p:nvSpPr>
          <p:spPr>
            <a:xfrm>
              <a:off x="733102" y="360544"/>
              <a:ext cx="525874" cy="525874"/>
            </a:xfrm>
            <a:prstGeom prst="line">
              <a:avLst/>
            </a:prstGeom>
            <a:noFill/>
            <a:ln w="3175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sp>
          <p:nvSpPr>
            <p:cNvPr id="356" name="文本框 8"/>
            <p:cNvSpPr txBox="1"/>
            <p:nvPr/>
          </p:nvSpPr>
          <p:spPr>
            <a:xfrm>
              <a:off x="3869571" y="944770"/>
              <a:ext cx="1658954" cy="4478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defRPr sz="1600">
                  <a:solidFill>
                    <a:srgbClr val="FF0000"/>
                  </a:solidFill>
                  <a:latin typeface="微软雅黑"/>
                  <a:ea typeface="微软雅黑"/>
                  <a:cs typeface="微软雅黑"/>
                  <a:sym typeface="微软雅黑"/>
                </a:defRPr>
              </a:lvl1pPr>
            </a:lstStyle>
            <a:p>
              <a:r>
                <a:t>穿透协议端口</a:t>
              </a:r>
            </a:p>
          </p:txBody>
        </p:sp>
        <p:sp>
          <p:nvSpPr>
            <p:cNvPr id="357" name="直接箭头连接符 12"/>
            <p:cNvSpPr/>
            <p:nvPr/>
          </p:nvSpPr>
          <p:spPr>
            <a:xfrm flipH="1" flipV="1">
              <a:off x="1528912" y="1099313"/>
              <a:ext cx="2340551" cy="1"/>
            </a:xfrm>
            <a:prstGeom prst="line">
              <a:avLst/>
            </a:prstGeom>
            <a:noFill/>
            <a:ln w="3175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sp>
          <p:nvSpPr>
            <p:cNvPr id="358" name="文本框 14"/>
            <p:cNvSpPr txBox="1"/>
            <p:nvPr/>
          </p:nvSpPr>
          <p:spPr>
            <a:xfrm>
              <a:off x="2946631" y="2380350"/>
              <a:ext cx="2641064" cy="4478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defRPr sz="1600">
                  <a:solidFill>
                    <a:srgbClr val="FF0000"/>
                  </a:solidFill>
                  <a:latin typeface="微软雅黑"/>
                  <a:ea typeface="微软雅黑"/>
                  <a:cs typeface="微软雅黑"/>
                  <a:sym typeface="微软雅黑"/>
                </a:defRPr>
              </a:lvl1pPr>
            </a:lstStyle>
            <a:p>
              <a:r>
                <a:t>穿透平台注册的用户名</a:t>
              </a:r>
            </a:p>
          </p:txBody>
        </p:sp>
        <p:sp>
          <p:nvSpPr>
            <p:cNvPr id="359" name="文本框 15"/>
            <p:cNvSpPr txBox="1"/>
            <p:nvPr/>
          </p:nvSpPr>
          <p:spPr>
            <a:xfrm>
              <a:off x="2971554" y="2703330"/>
              <a:ext cx="2591218" cy="4478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defRPr sz="1600">
                  <a:solidFill>
                    <a:srgbClr val="FF0000"/>
                  </a:solidFill>
                  <a:latin typeface="微软雅黑"/>
                  <a:ea typeface="微软雅黑"/>
                  <a:cs typeface="微软雅黑"/>
                  <a:sym typeface="微软雅黑"/>
                </a:defRPr>
              </a:lvl1pPr>
            </a:lstStyle>
            <a:p>
              <a:r>
                <a:t>穿透平台注册的密码</a:t>
              </a:r>
            </a:p>
          </p:txBody>
        </p:sp>
        <p:sp>
          <p:nvSpPr>
            <p:cNvPr id="360" name="直接箭头连接符 17"/>
            <p:cNvSpPr/>
            <p:nvPr/>
          </p:nvSpPr>
          <p:spPr>
            <a:xfrm flipH="1" flipV="1">
              <a:off x="1554724" y="1583737"/>
              <a:ext cx="1497007" cy="865924"/>
            </a:xfrm>
            <a:prstGeom prst="line">
              <a:avLst/>
            </a:prstGeom>
            <a:noFill/>
            <a:ln w="3175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sp>
          <p:nvSpPr>
            <p:cNvPr id="361" name="直接箭头连接符 19"/>
            <p:cNvSpPr/>
            <p:nvPr/>
          </p:nvSpPr>
          <p:spPr>
            <a:xfrm flipH="1" flipV="1">
              <a:off x="1554724" y="1783195"/>
              <a:ext cx="1337503" cy="973152"/>
            </a:xfrm>
            <a:prstGeom prst="line">
              <a:avLst/>
            </a:prstGeom>
            <a:noFill/>
            <a:ln w="3175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sp>
          <p:nvSpPr>
            <p:cNvPr id="362" name="文本框 23"/>
            <p:cNvSpPr txBox="1"/>
            <p:nvPr/>
          </p:nvSpPr>
          <p:spPr>
            <a:xfrm>
              <a:off x="807346" y="3232898"/>
              <a:ext cx="3783683" cy="44784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t">
              <a:noAutofit/>
            </a:bodyPr>
            <a:lstStyle>
              <a:lvl1pPr>
                <a:defRPr sz="1600">
                  <a:solidFill>
                    <a:srgbClr val="FF0000"/>
                  </a:solidFill>
                  <a:latin typeface="微软雅黑"/>
                  <a:ea typeface="微软雅黑"/>
                  <a:cs typeface="微软雅黑"/>
                  <a:sym typeface="微软雅黑"/>
                </a:defRPr>
              </a:lvl1pPr>
            </a:lstStyle>
            <a:p>
              <a:r>
                <a:t>检查这里来确定是否连接成功</a:t>
              </a:r>
            </a:p>
          </p:txBody>
        </p:sp>
        <p:sp>
          <p:nvSpPr>
            <p:cNvPr id="363" name="直接箭头连接符 25"/>
            <p:cNvSpPr/>
            <p:nvPr/>
          </p:nvSpPr>
          <p:spPr>
            <a:xfrm>
              <a:off x="3072386" y="3548988"/>
              <a:ext cx="101080" cy="639302"/>
            </a:xfrm>
            <a:prstGeom prst="line">
              <a:avLst/>
            </a:prstGeom>
            <a:noFill/>
            <a:ln w="31750" cap="flat">
              <a:solidFill>
                <a:srgbClr val="FF0000"/>
              </a:solidFill>
              <a:prstDash val="solid"/>
              <a:miter lim="800000"/>
              <a:tailEnd type="triangle" w="med" len="med"/>
            </a:ln>
            <a:effectLst/>
          </p:spPr>
          <p:txBody>
            <a:bodyPr wrap="square" lIns="45719" tIns="45719" rIns="45719" bIns="45719" numCol="1" anchor="t">
              <a:noAutofit/>
            </a:bodyPr>
            <a:lstStyle/>
            <a:p>
              <a:endParaRPr/>
            </a:p>
          </p:txBody>
        </p:sp>
      </p:grpSp>
      <p:pic>
        <p:nvPicPr>
          <p:cNvPr id="365" name="图片 32" descr="图片 32"/>
          <p:cNvPicPr>
            <a:picLocks noChangeAspect="1"/>
          </p:cNvPicPr>
          <p:nvPr/>
        </p:nvPicPr>
        <p:blipFill>
          <a:blip r:embed="rId4">
            <a:extLst/>
          </a:blip>
          <a:stretch>
            <a:fillRect/>
          </a:stretch>
        </p:blipFill>
        <p:spPr>
          <a:xfrm>
            <a:off x="556622" y="923289"/>
            <a:ext cx="3767718" cy="3952286"/>
          </a:xfrm>
          <a:prstGeom prst="rect">
            <a:avLst/>
          </a:prstGeom>
          <a:ln w="12700">
            <a:miter lim="400000"/>
          </a:ln>
        </p:spPr>
      </p:pic>
      <p:sp>
        <p:nvSpPr>
          <p:cNvPr id="366" name="文本框 43"/>
          <p:cNvSpPr txBox="1"/>
          <p:nvPr/>
        </p:nvSpPr>
        <p:spPr>
          <a:xfrm>
            <a:off x="393292" y="443922"/>
            <a:ext cx="3525418" cy="3708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600">
                <a:solidFill>
                  <a:srgbClr val="FF0000"/>
                </a:solidFill>
                <a:latin typeface="微软雅黑"/>
                <a:ea typeface="微软雅黑"/>
                <a:cs typeface="微软雅黑"/>
                <a:sym typeface="微软雅黑"/>
              </a:defRPr>
            </a:lvl1pPr>
          </a:lstStyle>
          <a:p>
            <a:r>
              <a:t>连接穿透服务器IP和添加的穿透端口</a:t>
            </a:r>
          </a:p>
        </p:txBody>
      </p:sp>
      <p:sp>
        <p:nvSpPr>
          <p:cNvPr id="367" name="直接箭头连接符 45"/>
          <p:cNvSpPr/>
          <p:nvPr/>
        </p:nvSpPr>
        <p:spPr>
          <a:xfrm flipH="1">
            <a:off x="1802052" y="810259"/>
            <a:ext cx="513794" cy="513794"/>
          </a:xfrm>
          <a:prstGeom prst="line">
            <a:avLst/>
          </a:prstGeom>
          <a:ln w="31750">
            <a:solidFill>
              <a:srgbClr val="FF0000"/>
            </a:solidFill>
            <a:miter/>
            <a:tailEnd type="triangle"/>
          </a:ln>
        </p:spPr>
        <p:txBody>
          <a:bodyPr lIns="45719" rIns="45719"/>
          <a:lstStyle/>
          <a:p>
            <a:endParaRP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9" name="文本框 8"/>
          <p:cNvSpPr txBox="1"/>
          <p:nvPr/>
        </p:nvSpPr>
        <p:spPr>
          <a:xfrm>
            <a:off x="1307465" y="2454275"/>
            <a:ext cx="6529069"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b="1">
                <a:solidFill>
                  <a:srgbClr val="FFFFFF"/>
                </a:solidFill>
                <a:latin typeface="微软雅黑"/>
                <a:ea typeface="微软雅黑"/>
                <a:cs typeface="微软雅黑"/>
                <a:sym typeface="微软雅黑"/>
              </a:defRPr>
            </a:pPr>
            <a:r>
              <a:t>云穿透接口</a:t>
            </a:r>
          </a:p>
          <a:p>
            <a:pPr algn="ctr">
              <a:defRPr sz="4000">
                <a:solidFill>
                  <a:srgbClr val="FFFFFF"/>
                </a:solidFill>
                <a:latin typeface="微软雅黑"/>
                <a:ea typeface="微软雅黑"/>
                <a:cs typeface="微软雅黑"/>
                <a:sym typeface="微软雅黑"/>
              </a:defRPr>
            </a:pPr>
            <a:r>
              <a:t>服务器的公开信息状态</a:t>
            </a:r>
          </a:p>
        </p:txBody>
      </p:sp>
      <p:pic>
        <p:nvPicPr>
          <p:cNvPr id="370" name="图片 13" descr="图片 13"/>
          <p:cNvPicPr>
            <a:picLocks noChangeAspect="1"/>
          </p:cNvPicPr>
          <p:nvPr/>
        </p:nvPicPr>
        <p:blipFill>
          <a:blip r:embed="rId3">
            <a:extLst/>
          </a:blip>
          <a:stretch>
            <a:fillRect/>
          </a:stretch>
        </p:blipFill>
        <p:spPr>
          <a:xfrm>
            <a:off x="3906520" y="904239"/>
            <a:ext cx="1330961" cy="1330961"/>
          </a:xfrm>
          <a:prstGeom prst="rect">
            <a:avLst/>
          </a:prstGeom>
          <a:ln w="12700">
            <a:miter lim="400000"/>
          </a:ln>
        </p:spPr>
      </p:pic>
      <p:sp>
        <p:nvSpPr>
          <p:cNvPr id="371" name="文本框 14"/>
          <p:cNvSpPr txBox="1"/>
          <p:nvPr/>
        </p:nvSpPr>
        <p:spPr>
          <a:xfrm>
            <a:off x="4080509" y="1247139"/>
            <a:ext cx="982981"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FFFFFF"/>
                </a:solidFill>
                <a:latin typeface="微软雅黑"/>
                <a:ea typeface="微软雅黑"/>
                <a:cs typeface="微软雅黑"/>
                <a:sym typeface="微软雅黑"/>
              </a:defRPr>
            </a:lvl1pPr>
          </a:lstStyle>
          <a:p>
            <a:r>
              <a:t>04</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70"/>
                                        </p:tgtEl>
                                        <p:attrNameLst>
                                          <p:attrName>style.visibility</p:attrName>
                                        </p:attrNameLst>
                                      </p:cBhvr>
                                      <p:to>
                                        <p:strVal val="visible"/>
                                      </p:to>
                                    </p:set>
                                    <p:animEffect transition="in" filter="dissolve">
                                      <p:cBhvr>
                                        <p:cTn id="7" dur="500"/>
                                        <p:tgtEl>
                                          <p:spTgt spid="370"/>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371"/>
                                        </p:tgtEl>
                                        <p:attrNameLst>
                                          <p:attrName>style.visibility</p:attrName>
                                        </p:attrNameLst>
                                      </p:cBhvr>
                                      <p:to>
                                        <p:strVal val="visible"/>
                                      </p:to>
                                    </p:set>
                                    <p:animEffect transition="in" filter="dissolve">
                                      <p:cBhvr>
                                        <p:cTn id="11" dur="500"/>
                                        <p:tgtEl>
                                          <p:spTgt spid="371"/>
                                        </p:tgtEl>
                                      </p:cBhvr>
                                    </p:animEffect>
                                  </p:childTnLst>
                                </p:cTn>
                              </p:par>
                            </p:childTnLst>
                          </p:cTn>
                        </p:par>
                        <p:par>
                          <p:cTn id="12" fill="hold">
                            <p:stCondLst>
                              <p:cond delay="1000"/>
                            </p:stCondLst>
                            <p:childTnLst>
                              <p:par>
                                <p:cTn id="13" presetID="23" presetClass="entr" presetSubtype="16" fill="hold" grpId="3" nodeType="afterEffect">
                                  <p:stCondLst>
                                    <p:cond delay="0"/>
                                  </p:stCondLst>
                                  <p:iterate>
                                    <p:tmAbs val="0"/>
                                  </p:iterate>
                                  <p:childTnLst>
                                    <p:set>
                                      <p:cBhvr>
                                        <p:cTn id="14" fill="hold"/>
                                        <p:tgtEl>
                                          <p:spTgt spid="369"/>
                                        </p:tgtEl>
                                        <p:attrNameLst>
                                          <p:attrName>style.visibility</p:attrName>
                                        </p:attrNameLst>
                                      </p:cBhvr>
                                      <p:to>
                                        <p:strVal val="visible"/>
                                      </p:to>
                                    </p:set>
                                    <p:anim calcmode="lin" valueType="num">
                                      <p:cBhvr>
                                        <p:cTn id="15" dur="500" fill="hold"/>
                                        <p:tgtEl>
                                          <p:spTgt spid="369"/>
                                        </p:tgtEl>
                                        <p:attrNameLst>
                                          <p:attrName>ppt_w</p:attrName>
                                        </p:attrNameLst>
                                      </p:cBhvr>
                                      <p:tavLst>
                                        <p:tav tm="0">
                                          <p:val>
                                            <p:fltVal val="0"/>
                                          </p:val>
                                        </p:tav>
                                        <p:tav tm="100000">
                                          <p:val>
                                            <p:strVal val="#ppt_w"/>
                                          </p:val>
                                        </p:tav>
                                      </p:tavLst>
                                    </p:anim>
                                    <p:anim calcmode="lin" valueType="num">
                                      <p:cBhvr>
                                        <p:cTn id="16" dur="500" fill="hold"/>
                                        <p:tgtEl>
                                          <p:spTgt spid="3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 grpId="3" animBg="1" advAuto="0"/>
      <p:bldP spid="370" grpId="1" animBg="1" advAuto="0"/>
      <p:bldP spid="371" grpId="2"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73" name="内容占位符 2"/>
          <p:cNvSpPr txBox="1"/>
          <p:nvPr/>
        </p:nvSpPr>
        <p:spPr>
          <a:xfrm>
            <a:off x="901382" y="1135156"/>
            <a:ext cx="6483351" cy="1170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just" defTabSz="840739">
              <a:lnSpc>
                <a:spcPct val="120000"/>
              </a:lnSpc>
              <a:spcBef>
                <a:spcPts val="900"/>
              </a:spcBef>
              <a:defRPr>
                <a:solidFill>
                  <a:srgbClr val="FFFFFF"/>
                </a:solidFill>
                <a:latin typeface="微软雅黑"/>
                <a:ea typeface="微软雅黑"/>
                <a:cs typeface="微软雅黑"/>
                <a:sym typeface="微软雅黑"/>
              </a:defRPr>
            </a:lvl1pPr>
          </a:lstStyle>
          <a:p>
            <a:r>
              <a:t>穿透接口服务器状态公示，确保大家都能随时了解自己所用的穿透接口服务器负载情况和其他用户当前使用方式。服务器有没有满载或者超载一目了然，让大家用起来更放心。</a:t>
            </a:r>
          </a:p>
        </p:txBody>
      </p:sp>
      <p:grpSp>
        <p:nvGrpSpPr>
          <p:cNvPr id="377" name="组合 8"/>
          <p:cNvGrpSpPr/>
          <p:nvPr/>
        </p:nvGrpSpPr>
        <p:grpSpPr>
          <a:xfrm>
            <a:off x="718184" y="250546"/>
            <a:ext cx="668301" cy="560984"/>
            <a:chOff x="0" y="0"/>
            <a:chExt cx="668299" cy="560983"/>
          </a:xfrm>
        </p:grpSpPr>
        <p:sp>
          <p:nvSpPr>
            <p:cNvPr id="374"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75"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376"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04</a:t>
              </a:r>
            </a:p>
          </p:txBody>
        </p:sp>
      </p:grpSp>
      <p:sp>
        <p:nvSpPr>
          <p:cNvPr id="378"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379" name="文本框 11"/>
          <p:cNvSpPr txBox="1"/>
          <p:nvPr/>
        </p:nvSpPr>
        <p:spPr>
          <a:xfrm>
            <a:off x="1485264" y="388620"/>
            <a:ext cx="5315587"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FFFFFF"/>
                </a:solidFill>
                <a:latin typeface="微软雅黑"/>
                <a:ea typeface="微软雅黑"/>
                <a:cs typeface="微软雅黑"/>
                <a:sym typeface="微软雅黑"/>
              </a:defRPr>
            </a:lvl1pPr>
          </a:lstStyle>
          <a:p>
            <a:r>
              <a:t>云穿透服务器的公开信息状态。</a:t>
            </a:r>
          </a:p>
        </p:txBody>
      </p:sp>
      <p:pic>
        <p:nvPicPr>
          <p:cNvPr id="380" name="图片 4" descr="图片 4"/>
          <p:cNvPicPr>
            <a:picLocks noChangeAspect="1"/>
          </p:cNvPicPr>
          <p:nvPr/>
        </p:nvPicPr>
        <p:blipFill>
          <a:blip r:embed="rId3">
            <a:extLst/>
          </a:blip>
          <a:stretch>
            <a:fillRect/>
          </a:stretch>
        </p:blipFill>
        <p:spPr>
          <a:xfrm>
            <a:off x="851402" y="2629719"/>
            <a:ext cx="4862634" cy="2213876"/>
          </a:xfrm>
          <a:prstGeom prst="rect">
            <a:avLst/>
          </a:prstGeom>
          <a:ln w="12700">
            <a:miter lim="400000"/>
          </a:ln>
        </p:spPr>
      </p:pic>
      <p:pic>
        <p:nvPicPr>
          <p:cNvPr id="381" name="图片 5" descr="图片 5"/>
          <p:cNvPicPr>
            <a:picLocks noChangeAspect="1"/>
          </p:cNvPicPr>
          <p:nvPr/>
        </p:nvPicPr>
        <p:blipFill>
          <a:blip r:embed="rId4">
            <a:extLst/>
          </a:blip>
          <a:stretch>
            <a:fillRect/>
          </a:stretch>
        </p:blipFill>
        <p:spPr>
          <a:xfrm>
            <a:off x="5761464" y="2629719"/>
            <a:ext cx="2606468" cy="2213876"/>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77"/>
                                        </p:tgtEl>
                                        <p:attrNameLst>
                                          <p:attrName>style.visibility</p:attrName>
                                        </p:attrNameLst>
                                      </p:cBhvr>
                                      <p:to>
                                        <p:strVal val="visible"/>
                                      </p:to>
                                    </p:set>
                                    <p:anim calcmode="lin" valueType="num">
                                      <p:cBhvr>
                                        <p:cTn id="7" dur="500" fill="hold"/>
                                        <p:tgtEl>
                                          <p:spTgt spid="377"/>
                                        </p:tgtEl>
                                        <p:attrNameLst>
                                          <p:attrName>ppt_w</p:attrName>
                                        </p:attrNameLst>
                                      </p:cBhvr>
                                      <p:tavLst>
                                        <p:tav tm="0">
                                          <p:val>
                                            <p:fltVal val="0"/>
                                          </p:val>
                                        </p:tav>
                                        <p:tav tm="100000">
                                          <p:val>
                                            <p:strVal val="#ppt_w"/>
                                          </p:val>
                                        </p:tav>
                                      </p:tavLst>
                                    </p:anim>
                                    <p:anim calcmode="lin" valueType="num">
                                      <p:cBhvr>
                                        <p:cTn id="8" dur="500" fill="hold"/>
                                        <p:tgtEl>
                                          <p:spTgt spid="37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379"/>
                                        </p:tgtEl>
                                        <p:attrNameLst>
                                          <p:attrName>style.visibility</p:attrName>
                                        </p:attrNameLst>
                                      </p:cBhvr>
                                      <p:to>
                                        <p:strVal val="visible"/>
                                      </p:to>
                                    </p:set>
                                    <p:animEffect transition="in" filter="wipe(left)">
                                      <p:cBhvr>
                                        <p:cTn id="12" dur="500"/>
                                        <p:tgtEl>
                                          <p:spTgt spid="379"/>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378"/>
                                        </p:tgtEl>
                                        <p:attrNameLst>
                                          <p:attrName>style.visibility</p:attrName>
                                        </p:attrNameLst>
                                      </p:cBhvr>
                                      <p:to>
                                        <p:strVal val="visible"/>
                                      </p:to>
                                    </p:set>
                                    <p:animEffect transition="in" filter="wipe(left)">
                                      <p:cBhvr>
                                        <p:cTn id="16" dur="500"/>
                                        <p:tgtEl>
                                          <p:spTgt spid="378"/>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373"/>
                                        </p:tgtEl>
                                        <p:attrNameLst>
                                          <p:attrName>style.visibility</p:attrName>
                                        </p:attrNameLst>
                                      </p:cBhvr>
                                      <p:to>
                                        <p:strVal val="visible"/>
                                      </p:to>
                                    </p:set>
                                    <p:animEffect transition="in" filter="dissolve">
                                      <p:cBhvr>
                                        <p:cTn id="20" dur="500"/>
                                        <p:tgtEl>
                                          <p:spTgt spid="3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3" grpId="4" animBg="1" advAuto="0"/>
      <p:bldP spid="377" grpId="1" animBg="1" advAuto="0"/>
      <p:bldP spid="378" grpId="3" animBg="1" advAuto="0"/>
      <p:bldP spid="379" grpId="2"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16" name="图片 44" descr="图片 44"/>
          <p:cNvPicPr>
            <a:picLocks noChangeAspect="1"/>
          </p:cNvPicPr>
          <p:nvPr/>
        </p:nvPicPr>
        <p:blipFill>
          <a:blip r:embed="rId3">
            <a:extLst/>
          </a:blip>
          <a:stretch>
            <a:fillRect/>
          </a:stretch>
        </p:blipFill>
        <p:spPr>
          <a:xfrm>
            <a:off x="805843" y="2260970"/>
            <a:ext cx="2961434" cy="1069762"/>
          </a:xfrm>
          <a:prstGeom prst="rect">
            <a:avLst/>
          </a:prstGeom>
          <a:ln w="12700">
            <a:miter lim="400000"/>
          </a:ln>
        </p:spPr>
      </p:pic>
      <p:sp>
        <p:nvSpPr>
          <p:cNvPr id="117" name="文本框 13"/>
          <p:cNvSpPr txBox="1"/>
          <p:nvPr/>
        </p:nvSpPr>
        <p:spPr>
          <a:xfrm>
            <a:off x="334893" y="1220362"/>
            <a:ext cx="1339354" cy="726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15F2FA"/>
                </a:solidFill>
                <a:latin typeface="微软雅黑"/>
                <a:ea typeface="微软雅黑"/>
                <a:cs typeface="微软雅黑"/>
                <a:sym typeface="微软雅黑"/>
              </a:defRPr>
            </a:lvl1pPr>
          </a:lstStyle>
          <a:p>
            <a:r>
              <a:t>自</a:t>
            </a:r>
          </a:p>
        </p:txBody>
      </p:sp>
      <p:sp>
        <p:nvSpPr>
          <p:cNvPr id="118" name="文本框 30"/>
          <p:cNvSpPr txBox="1"/>
          <p:nvPr/>
        </p:nvSpPr>
        <p:spPr>
          <a:xfrm>
            <a:off x="3717236" y="463060"/>
            <a:ext cx="1856778" cy="7137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3500" b="1">
                <a:solidFill>
                  <a:srgbClr val="FFFFFF"/>
                </a:solidFill>
                <a:latin typeface="微软雅黑"/>
                <a:ea typeface="微软雅黑"/>
                <a:cs typeface="微软雅黑"/>
                <a:sym typeface="微软雅黑"/>
              </a:defRPr>
            </a:lvl1pPr>
          </a:lstStyle>
          <a:p>
            <a:r>
              <a:t>熊 茂 祥</a:t>
            </a:r>
          </a:p>
        </p:txBody>
      </p:sp>
      <p:sp>
        <p:nvSpPr>
          <p:cNvPr id="119" name="文本框 31"/>
          <p:cNvSpPr txBox="1"/>
          <p:nvPr/>
        </p:nvSpPr>
        <p:spPr>
          <a:xfrm>
            <a:off x="1482831" y="1312491"/>
            <a:ext cx="6853908" cy="3291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marL="285750" indent="-285750" algn="just">
              <a:buSzPct val="100000"/>
              <a:buFont typeface="Arial"/>
              <a:buChar char="•"/>
              <a:defRPr sz="1700">
                <a:solidFill>
                  <a:srgbClr val="FFFFFF"/>
                </a:solidFill>
                <a:latin typeface="微软雅黑"/>
                <a:ea typeface="微软雅黑"/>
                <a:cs typeface="微软雅黑"/>
                <a:sym typeface="微软雅黑"/>
              </a:defRPr>
            </a:pPr>
            <a:r>
              <a:t>通过MikroTik官方技术认证：MTCNA、MTCWE、MTCRE、MTCTCE。</a:t>
            </a:r>
          </a:p>
          <a:p>
            <a:pPr marL="285750" indent="-285750" algn="just">
              <a:buSzPct val="100000"/>
              <a:buFont typeface="Arial"/>
              <a:buChar char="•"/>
              <a:defRPr sz="1700">
                <a:solidFill>
                  <a:srgbClr val="FFFFFF"/>
                </a:solidFill>
                <a:latin typeface="微软雅黑"/>
                <a:ea typeface="微软雅黑"/>
                <a:cs typeface="微软雅黑"/>
                <a:sym typeface="微软雅黑"/>
              </a:defRPr>
            </a:pPr>
            <a:endParaRPr/>
          </a:p>
          <a:p>
            <a:pPr marL="285750" indent="-285750" algn="just">
              <a:buSzPct val="100000"/>
              <a:buFont typeface="Arial"/>
              <a:buChar char="•"/>
              <a:defRPr sz="1700">
                <a:solidFill>
                  <a:srgbClr val="FFFFFF"/>
                </a:solidFill>
                <a:latin typeface="微软雅黑"/>
                <a:ea typeface="微软雅黑"/>
                <a:cs typeface="微软雅黑"/>
                <a:sym typeface="微软雅黑"/>
              </a:defRPr>
            </a:pPr>
            <a:r>
              <a:t>中国大陆地区首个通过MikroTik官方认证的技术顾问。</a:t>
            </a:r>
          </a:p>
          <a:p>
            <a:pPr marL="285750" indent="-285750" algn="just">
              <a:buSzPct val="100000"/>
              <a:buFont typeface="Arial"/>
              <a:buChar char="•"/>
              <a:defRPr sz="1700">
                <a:solidFill>
                  <a:srgbClr val="FFFFFF"/>
                </a:solidFill>
                <a:latin typeface="微软雅黑"/>
                <a:ea typeface="微软雅黑"/>
                <a:cs typeface="微软雅黑"/>
                <a:sym typeface="微软雅黑"/>
              </a:defRPr>
            </a:pPr>
            <a:endParaRPr/>
          </a:p>
          <a:p>
            <a:pPr marL="285750" indent="-285750" algn="just">
              <a:buSzPct val="100000"/>
              <a:buFont typeface="Arial"/>
              <a:buChar char="•"/>
              <a:defRPr sz="1700">
                <a:solidFill>
                  <a:srgbClr val="FFFFFF"/>
                </a:solidFill>
                <a:latin typeface="微软雅黑"/>
                <a:ea typeface="微软雅黑"/>
                <a:cs typeface="微软雅黑"/>
                <a:sym typeface="微软雅黑"/>
              </a:defRPr>
            </a:pPr>
            <a:r>
              <a:t>独立编写并发布10个以上ROS相关应用程序，其中涉及到分流、负载、限速、认证、CAPSMAN、系统日志服务端、用户上网日志采集、路由表采集、集中WINBOX管理、内网穿透管理等方面。</a:t>
            </a:r>
          </a:p>
          <a:p>
            <a:pPr marL="285750" indent="-285750" algn="just">
              <a:buSzPct val="100000"/>
              <a:buFont typeface="Arial"/>
              <a:buChar char="•"/>
              <a:defRPr sz="1700">
                <a:solidFill>
                  <a:srgbClr val="FFFFFF"/>
                </a:solidFill>
                <a:latin typeface="微软雅黑"/>
                <a:ea typeface="微软雅黑"/>
                <a:cs typeface="微软雅黑"/>
                <a:sym typeface="微软雅黑"/>
              </a:defRPr>
            </a:pPr>
            <a:endParaRPr/>
          </a:p>
          <a:p>
            <a:pPr marL="285750" indent="-285750" algn="just">
              <a:buSzPct val="100000"/>
              <a:buFont typeface="Arial"/>
              <a:buChar char="•"/>
              <a:defRPr sz="1700">
                <a:solidFill>
                  <a:srgbClr val="FFFFFF"/>
                </a:solidFill>
                <a:latin typeface="微软雅黑"/>
                <a:ea typeface="微软雅黑"/>
                <a:cs typeface="微软雅黑"/>
                <a:sym typeface="微软雅黑"/>
              </a:defRPr>
            </a:pPr>
            <a:r>
              <a:t>客户分布在国内10余个省市，并在日本、韩国、美国、新加坡、尼日利亚、马来西亚也有少量运维客户及运维节点。</a:t>
            </a:r>
          </a:p>
        </p:txBody>
      </p:sp>
      <p:sp>
        <p:nvSpPr>
          <p:cNvPr id="120" name="我"/>
          <p:cNvSpPr txBox="1"/>
          <p:nvPr/>
        </p:nvSpPr>
        <p:spPr>
          <a:xfrm>
            <a:off x="723900" y="1766570"/>
            <a:ext cx="561340" cy="7264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600">
                <a:solidFill>
                  <a:srgbClr val="15F2FA"/>
                </a:solidFill>
                <a:latin typeface="微软雅黑"/>
                <a:ea typeface="微软雅黑"/>
                <a:cs typeface="微软雅黑"/>
                <a:sym typeface="微软雅黑"/>
              </a:defRPr>
            </a:lvl1pPr>
          </a:lstStyle>
          <a:p>
            <a:r>
              <a:t>我</a:t>
            </a:r>
          </a:p>
        </p:txBody>
      </p:sp>
      <p:sp>
        <p:nvSpPr>
          <p:cNvPr id="121" name="文本"/>
          <p:cNvSpPr txBox="1"/>
          <p:nvPr/>
        </p:nvSpPr>
        <p:spPr>
          <a:xfrm>
            <a:off x="4291329" y="2367280"/>
            <a:ext cx="561341" cy="408940"/>
          </a:xfrm>
          <a:prstGeom prst="rect">
            <a:avLst/>
          </a:prstGeom>
          <a:ln w="12700">
            <a:miter lim="400000"/>
          </a:ln>
        </p:spPr>
        <p:txBody>
          <a:bodyPr wrap="none" lIns="45719" rIns="45719">
            <a:spAutoFit/>
          </a:bodyPr>
          <a:lstStyle/>
          <a:p>
            <a:endParaRPr/>
          </a:p>
        </p:txBody>
      </p:sp>
      <p:sp>
        <p:nvSpPr>
          <p:cNvPr id="122" name="介"/>
          <p:cNvSpPr txBox="1"/>
          <p:nvPr/>
        </p:nvSpPr>
        <p:spPr>
          <a:xfrm>
            <a:off x="723900" y="2303780"/>
            <a:ext cx="561340" cy="7264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600">
                <a:solidFill>
                  <a:srgbClr val="15F2FA"/>
                </a:solidFill>
                <a:latin typeface="微软雅黑"/>
                <a:ea typeface="微软雅黑"/>
                <a:cs typeface="微软雅黑"/>
                <a:sym typeface="微软雅黑"/>
              </a:defRPr>
            </a:lvl1pPr>
          </a:lstStyle>
          <a:p>
            <a:r>
              <a:t>介</a:t>
            </a:r>
          </a:p>
        </p:txBody>
      </p:sp>
      <p:sp>
        <p:nvSpPr>
          <p:cNvPr id="123" name="绍"/>
          <p:cNvSpPr txBox="1"/>
          <p:nvPr/>
        </p:nvSpPr>
        <p:spPr>
          <a:xfrm>
            <a:off x="723900" y="2840102"/>
            <a:ext cx="561340" cy="7264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ctr">
              <a:defRPr sz="3600">
                <a:solidFill>
                  <a:srgbClr val="15F2FA"/>
                </a:solidFill>
                <a:latin typeface="微软雅黑"/>
                <a:ea typeface="微软雅黑"/>
                <a:cs typeface="微软雅黑"/>
                <a:sym typeface="微软雅黑"/>
              </a:defRPr>
            </a:lvl1pPr>
          </a:lstStyle>
          <a:p>
            <a:r>
              <a:t>绍</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16"/>
                                        </p:tgtEl>
                                        <p:attrNameLst>
                                          <p:attrName>style.visibility</p:attrName>
                                        </p:attrNameLst>
                                      </p:cBhvr>
                                      <p:to>
                                        <p:strVal val="visible"/>
                                      </p:to>
                                    </p:set>
                                    <p:anim calcmode="lin" valueType="num">
                                      <p:cBhvr>
                                        <p:cTn id="7" dur="500" fill="hold"/>
                                        <p:tgtEl>
                                          <p:spTgt spid="116"/>
                                        </p:tgtEl>
                                        <p:attrNameLst>
                                          <p:attrName>ppt_w</p:attrName>
                                        </p:attrNameLst>
                                      </p:cBhvr>
                                      <p:tavLst>
                                        <p:tav tm="0">
                                          <p:val>
                                            <p:fltVal val="0"/>
                                          </p:val>
                                        </p:tav>
                                        <p:tav tm="100000">
                                          <p:val>
                                            <p:strVal val="#ppt_w"/>
                                          </p:val>
                                        </p:tav>
                                      </p:tavLst>
                                    </p:anim>
                                    <p:anim calcmode="lin" valueType="num">
                                      <p:cBhvr>
                                        <p:cTn id="8" dur="500" fill="hold"/>
                                        <p:tgtEl>
                                          <p:spTgt spid="11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2" nodeType="afterEffect">
                                  <p:stCondLst>
                                    <p:cond delay="0"/>
                                  </p:stCondLst>
                                  <p:iterate>
                                    <p:tmAbs val="0"/>
                                  </p:iterate>
                                  <p:childTnLst>
                                    <p:set>
                                      <p:cBhvr>
                                        <p:cTn id="11" fill="hold"/>
                                        <p:tgtEl>
                                          <p:spTgt spid="117"/>
                                        </p:tgtEl>
                                        <p:attrNameLst>
                                          <p:attrName>style.visibility</p:attrName>
                                        </p:attrNameLst>
                                      </p:cBhvr>
                                      <p:to>
                                        <p:strVal val="visible"/>
                                      </p:to>
                                    </p:set>
                                    <p:anim calcmode="lin" valueType="num">
                                      <p:cBhvr>
                                        <p:cTn id="12" dur="500" fill="hold"/>
                                        <p:tgtEl>
                                          <p:spTgt spid="117"/>
                                        </p:tgtEl>
                                        <p:attrNameLst>
                                          <p:attrName>ppt_w</p:attrName>
                                        </p:attrNameLst>
                                      </p:cBhvr>
                                      <p:tavLst>
                                        <p:tav tm="0">
                                          <p:val>
                                            <p:fltVal val="0"/>
                                          </p:val>
                                        </p:tav>
                                        <p:tav tm="100000">
                                          <p:val>
                                            <p:strVal val="#ppt_w"/>
                                          </p:val>
                                        </p:tav>
                                      </p:tavLst>
                                    </p:anim>
                                    <p:anim calcmode="lin" valueType="num">
                                      <p:cBhvr>
                                        <p:cTn id="13" dur="500" fill="hold"/>
                                        <p:tgtEl>
                                          <p:spTgt spid="117"/>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2" presetClass="entr" presetSubtype="1" fill="hold" grpId="3" nodeType="afterEffect">
                                  <p:stCondLst>
                                    <p:cond delay="0"/>
                                  </p:stCondLst>
                                  <p:iterate>
                                    <p:tmAbs val="0"/>
                                  </p:iterate>
                                  <p:childTnLst>
                                    <p:set>
                                      <p:cBhvr>
                                        <p:cTn id="16" fill="hold"/>
                                        <p:tgtEl>
                                          <p:spTgt spid="118"/>
                                        </p:tgtEl>
                                        <p:attrNameLst>
                                          <p:attrName>style.visibility</p:attrName>
                                        </p:attrNameLst>
                                      </p:cBhvr>
                                      <p:to>
                                        <p:strVal val="visible"/>
                                      </p:to>
                                    </p:set>
                                    <p:animEffect transition="in" filter="wipe(up)">
                                      <p:cBhvr>
                                        <p:cTn id="17" dur="500"/>
                                        <p:tgtEl>
                                          <p:spTgt spid="118"/>
                                        </p:tgtEl>
                                      </p:cBhvr>
                                    </p:animEffect>
                                  </p:childTnLst>
                                </p:cTn>
                              </p:par>
                            </p:childTnLst>
                          </p:cTn>
                        </p:par>
                        <p:par>
                          <p:cTn id="18" fill="hold">
                            <p:stCondLst>
                              <p:cond delay="1500"/>
                            </p:stCondLst>
                            <p:childTnLst>
                              <p:par>
                                <p:cTn id="19" presetID="22" presetClass="entr" presetSubtype="1" fill="hold" grpId="4" nodeType="afterEffect">
                                  <p:stCondLst>
                                    <p:cond delay="0"/>
                                  </p:stCondLst>
                                  <p:iterate>
                                    <p:tmAbs val="0"/>
                                  </p:iterate>
                                  <p:childTnLst>
                                    <p:set>
                                      <p:cBhvr>
                                        <p:cTn id="20" fill="hold"/>
                                        <p:tgtEl>
                                          <p:spTgt spid="119"/>
                                        </p:tgtEl>
                                        <p:attrNameLst>
                                          <p:attrName>style.visibility</p:attrName>
                                        </p:attrNameLst>
                                      </p:cBhvr>
                                      <p:to>
                                        <p:strVal val="visible"/>
                                      </p:to>
                                    </p:set>
                                    <p:animEffect transition="in" filter="wipe(up)">
                                      <p:cBhvr>
                                        <p:cTn id="21"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1" animBg="1" advAuto="0"/>
      <p:bldP spid="117" grpId="2" animBg="1" advAuto="0"/>
      <p:bldP spid="118" grpId="3" animBg="1" advAuto="0"/>
      <p:bldP spid="119" grpId="4"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386" name="组合 8"/>
          <p:cNvGrpSpPr/>
          <p:nvPr/>
        </p:nvGrpSpPr>
        <p:grpSpPr>
          <a:xfrm>
            <a:off x="718184" y="250546"/>
            <a:ext cx="668301" cy="560984"/>
            <a:chOff x="0" y="0"/>
            <a:chExt cx="668299" cy="560983"/>
          </a:xfrm>
        </p:grpSpPr>
        <p:sp>
          <p:nvSpPr>
            <p:cNvPr id="383"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84"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385"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04</a:t>
              </a:r>
            </a:p>
          </p:txBody>
        </p:sp>
      </p:grpSp>
      <p:sp>
        <p:nvSpPr>
          <p:cNvPr id="387"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388" name="文本框 11"/>
          <p:cNvSpPr txBox="1"/>
          <p:nvPr/>
        </p:nvSpPr>
        <p:spPr>
          <a:xfrm>
            <a:off x="1485264" y="388620"/>
            <a:ext cx="5315587"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FFFFFF"/>
                </a:solidFill>
                <a:latin typeface="微软雅黑"/>
                <a:ea typeface="微软雅黑"/>
                <a:cs typeface="微软雅黑"/>
                <a:sym typeface="微软雅黑"/>
              </a:defRPr>
            </a:lvl1pPr>
          </a:lstStyle>
          <a:p>
            <a:r>
              <a:t>云穿透服务器的公开信息状态。</a:t>
            </a:r>
          </a:p>
        </p:txBody>
      </p:sp>
      <p:pic>
        <p:nvPicPr>
          <p:cNvPr id="389" name="图片 3" descr="图片 3"/>
          <p:cNvPicPr>
            <a:picLocks noChangeAspect="1"/>
          </p:cNvPicPr>
          <p:nvPr/>
        </p:nvPicPr>
        <p:blipFill>
          <a:blip r:embed="rId3">
            <a:extLst/>
          </a:blip>
          <a:stretch>
            <a:fillRect/>
          </a:stretch>
        </p:blipFill>
        <p:spPr>
          <a:xfrm>
            <a:off x="663164" y="1093470"/>
            <a:ext cx="6026399" cy="3932958"/>
          </a:xfrm>
          <a:prstGeom prst="rect">
            <a:avLst/>
          </a:prstGeom>
          <a:ln w="12700">
            <a:solidFill>
              <a:srgbClr val="FFFFFF"/>
            </a:solidFill>
            <a:miter lim="400000"/>
          </a:ln>
        </p:spPr>
      </p:pic>
      <p:sp>
        <p:nvSpPr>
          <p:cNvPr id="390" name="文本框 4"/>
          <p:cNvSpPr txBox="1"/>
          <p:nvPr/>
        </p:nvSpPr>
        <p:spPr>
          <a:xfrm>
            <a:off x="7001874" y="1426073"/>
            <a:ext cx="1600573" cy="396237"/>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lgn="r">
              <a:defRPr sz="1700">
                <a:solidFill>
                  <a:srgbClr val="FFFFFF"/>
                </a:solidFill>
                <a:latin typeface="微软雅黑"/>
                <a:ea typeface="微软雅黑"/>
                <a:cs typeface="微软雅黑"/>
                <a:sym typeface="微软雅黑"/>
              </a:defRPr>
            </a:lvl1pPr>
          </a:lstStyle>
          <a:p>
            <a:r>
              <a:t>截至2017.11.03</a:t>
            </a:r>
          </a:p>
        </p:txBody>
      </p:sp>
      <p:sp>
        <p:nvSpPr>
          <p:cNvPr id="391" name="文本"/>
          <p:cNvSpPr txBox="1"/>
          <p:nvPr/>
        </p:nvSpPr>
        <p:spPr>
          <a:xfrm>
            <a:off x="7019290" y="1786890"/>
            <a:ext cx="561340" cy="408940"/>
          </a:xfrm>
          <a:prstGeom prst="rect">
            <a:avLst/>
          </a:prstGeom>
          <a:ln w="12700">
            <a:miter lim="400000"/>
          </a:ln>
        </p:spPr>
        <p:txBody>
          <a:bodyPr wrap="none" lIns="45719" rIns="45719">
            <a:spAutoFit/>
          </a:bodyPr>
          <a:lstStyle/>
          <a:p>
            <a:endParaRPr/>
          </a:p>
        </p:txBody>
      </p:sp>
      <p:sp>
        <p:nvSpPr>
          <p:cNvPr id="392" name="平台用户数据汇总"/>
          <p:cNvSpPr txBox="1"/>
          <p:nvPr/>
        </p:nvSpPr>
        <p:spPr>
          <a:xfrm>
            <a:off x="6968490" y="1717040"/>
            <a:ext cx="1831341" cy="396240"/>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lgn="r">
              <a:defRPr sz="1700">
                <a:solidFill>
                  <a:srgbClr val="FFFFFF"/>
                </a:solidFill>
                <a:latin typeface="微软雅黑"/>
                <a:ea typeface="微软雅黑"/>
                <a:cs typeface="微软雅黑"/>
                <a:sym typeface="微软雅黑"/>
              </a:defRPr>
            </a:lvl1pPr>
          </a:lstStyle>
          <a:p>
            <a:r>
              <a:t>平台用户数据汇总</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386"/>
                                        </p:tgtEl>
                                        <p:attrNameLst>
                                          <p:attrName>style.visibility</p:attrName>
                                        </p:attrNameLst>
                                      </p:cBhvr>
                                      <p:to>
                                        <p:strVal val="visible"/>
                                      </p:to>
                                    </p:set>
                                    <p:anim calcmode="lin" valueType="num">
                                      <p:cBhvr>
                                        <p:cTn id="7" dur="500" fill="hold"/>
                                        <p:tgtEl>
                                          <p:spTgt spid="386"/>
                                        </p:tgtEl>
                                        <p:attrNameLst>
                                          <p:attrName>ppt_w</p:attrName>
                                        </p:attrNameLst>
                                      </p:cBhvr>
                                      <p:tavLst>
                                        <p:tav tm="0">
                                          <p:val>
                                            <p:fltVal val="0"/>
                                          </p:val>
                                        </p:tav>
                                        <p:tav tm="100000">
                                          <p:val>
                                            <p:strVal val="#ppt_w"/>
                                          </p:val>
                                        </p:tav>
                                      </p:tavLst>
                                    </p:anim>
                                    <p:anim calcmode="lin" valueType="num">
                                      <p:cBhvr>
                                        <p:cTn id="8" dur="500" fill="hold"/>
                                        <p:tgtEl>
                                          <p:spTgt spid="38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388"/>
                                        </p:tgtEl>
                                        <p:attrNameLst>
                                          <p:attrName>style.visibility</p:attrName>
                                        </p:attrNameLst>
                                      </p:cBhvr>
                                      <p:to>
                                        <p:strVal val="visible"/>
                                      </p:to>
                                    </p:set>
                                    <p:animEffect transition="in" filter="wipe(left)">
                                      <p:cBhvr>
                                        <p:cTn id="12" dur="500"/>
                                        <p:tgtEl>
                                          <p:spTgt spid="388"/>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387"/>
                                        </p:tgtEl>
                                        <p:attrNameLst>
                                          <p:attrName>style.visibility</p:attrName>
                                        </p:attrNameLst>
                                      </p:cBhvr>
                                      <p:to>
                                        <p:strVal val="visible"/>
                                      </p:to>
                                    </p:set>
                                    <p:animEffect transition="in" filter="wipe(left)">
                                      <p:cBhvr>
                                        <p:cTn id="16" dur="500"/>
                                        <p:tgtEl>
                                          <p:spTgt spid="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 grpId="1" animBg="1" advAuto="0"/>
      <p:bldP spid="387" grpId="3" animBg="1" advAuto="0"/>
      <p:bldP spid="388" grpId="2" animBg="1" advAuto="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94" name="文本框 8"/>
          <p:cNvSpPr txBox="1"/>
          <p:nvPr/>
        </p:nvSpPr>
        <p:spPr>
          <a:xfrm>
            <a:off x="1307465" y="2454274"/>
            <a:ext cx="6529069" cy="21234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b="1">
                <a:solidFill>
                  <a:srgbClr val="FFFFFF"/>
                </a:solidFill>
                <a:latin typeface="微软雅黑"/>
                <a:ea typeface="微软雅黑"/>
                <a:cs typeface="微软雅黑"/>
                <a:sym typeface="微软雅黑"/>
              </a:defRPr>
            </a:pPr>
            <a:r>
              <a:t>云穿透接口</a:t>
            </a:r>
          </a:p>
          <a:p>
            <a:pPr algn="ctr">
              <a:defRPr sz="4000">
                <a:solidFill>
                  <a:srgbClr val="FFFFFF"/>
                </a:solidFill>
                <a:latin typeface="微软雅黑"/>
                <a:ea typeface="微软雅黑"/>
                <a:cs typeface="微软雅黑"/>
                <a:sym typeface="微软雅黑"/>
              </a:defRPr>
            </a:pPr>
            <a:r>
              <a:t>未来展望</a:t>
            </a:r>
          </a:p>
        </p:txBody>
      </p:sp>
      <p:pic>
        <p:nvPicPr>
          <p:cNvPr id="395" name="图片 13" descr="图片 13"/>
          <p:cNvPicPr>
            <a:picLocks noChangeAspect="1"/>
          </p:cNvPicPr>
          <p:nvPr/>
        </p:nvPicPr>
        <p:blipFill>
          <a:blip r:embed="rId3">
            <a:extLst/>
          </a:blip>
          <a:stretch>
            <a:fillRect/>
          </a:stretch>
        </p:blipFill>
        <p:spPr>
          <a:xfrm>
            <a:off x="3906520" y="904239"/>
            <a:ext cx="1330961" cy="1330961"/>
          </a:xfrm>
          <a:prstGeom prst="rect">
            <a:avLst/>
          </a:prstGeom>
          <a:ln w="12700">
            <a:miter lim="400000"/>
          </a:ln>
        </p:spPr>
      </p:pic>
      <p:sp>
        <p:nvSpPr>
          <p:cNvPr id="396" name="文本框 14"/>
          <p:cNvSpPr txBox="1"/>
          <p:nvPr/>
        </p:nvSpPr>
        <p:spPr>
          <a:xfrm>
            <a:off x="4080509" y="1247139"/>
            <a:ext cx="982981"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FFFFFF"/>
                </a:solidFill>
                <a:latin typeface="微软雅黑"/>
                <a:ea typeface="微软雅黑"/>
                <a:cs typeface="微软雅黑"/>
                <a:sym typeface="微软雅黑"/>
              </a:defRPr>
            </a:lvl1pPr>
          </a:lstStyle>
          <a:p>
            <a:r>
              <a:t>05</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395"/>
                                        </p:tgtEl>
                                        <p:attrNameLst>
                                          <p:attrName>style.visibility</p:attrName>
                                        </p:attrNameLst>
                                      </p:cBhvr>
                                      <p:to>
                                        <p:strVal val="visible"/>
                                      </p:to>
                                    </p:set>
                                    <p:animEffect transition="in" filter="dissolve">
                                      <p:cBhvr>
                                        <p:cTn id="7" dur="500"/>
                                        <p:tgtEl>
                                          <p:spTgt spid="395"/>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396"/>
                                        </p:tgtEl>
                                        <p:attrNameLst>
                                          <p:attrName>style.visibility</p:attrName>
                                        </p:attrNameLst>
                                      </p:cBhvr>
                                      <p:to>
                                        <p:strVal val="visible"/>
                                      </p:to>
                                    </p:set>
                                    <p:animEffect transition="in" filter="dissolve">
                                      <p:cBhvr>
                                        <p:cTn id="11" dur="500"/>
                                        <p:tgtEl>
                                          <p:spTgt spid="396"/>
                                        </p:tgtEl>
                                      </p:cBhvr>
                                    </p:animEffect>
                                  </p:childTnLst>
                                </p:cTn>
                              </p:par>
                            </p:childTnLst>
                          </p:cTn>
                        </p:par>
                        <p:par>
                          <p:cTn id="12" fill="hold">
                            <p:stCondLst>
                              <p:cond delay="1000"/>
                            </p:stCondLst>
                            <p:childTnLst>
                              <p:par>
                                <p:cTn id="13" presetID="23" presetClass="entr" presetSubtype="16" fill="hold" grpId="3" nodeType="afterEffect">
                                  <p:stCondLst>
                                    <p:cond delay="0"/>
                                  </p:stCondLst>
                                  <p:iterate>
                                    <p:tmAbs val="0"/>
                                  </p:iterate>
                                  <p:childTnLst>
                                    <p:set>
                                      <p:cBhvr>
                                        <p:cTn id="14" fill="hold"/>
                                        <p:tgtEl>
                                          <p:spTgt spid="394"/>
                                        </p:tgtEl>
                                        <p:attrNameLst>
                                          <p:attrName>style.visibility</p:attrName>
                                        </p:attrNameLst>
                                      </p:cBhvr>
                                      <p:to>
                                        <p:strVal val="visible"/>
                                      </p:to>
                                    </p:set>
                                    <p:anim calcmode="lin" valueType="num">
                                      <p:cBhvr>
                                        <p:cTn id="15" dur="500" fill="hold"/>
                                        <p:tgtEl>
                                          <p:spTgt spid="394"/>
                                        </p:tgtEl>
                                        <p:attrNameLst>
                                          <p:attrName>ppt_w</p:attrName>
                                        </p:attrNameLst>
                                      </p:cBhvr>
                                      <p:tavLst>
                                        <p:tav tm="0">
                                          <p:val>
                                            <p:fltVal val="0"/>
                                          </p:val>
                                        </p:tav>
                                        <p:tav tm="100000">
                                          <p:val>
                                            <p:strVal val="#ppt_w"/>
                                          </p:val>
                                        </p:tav>
                                      </p:tavLst>
                                    </p:anim>
                                    <p:anim calcmode="lin" valueType="num">
                                      <p:cBhvr>
                                        <p:cTn id="16" dur="500" fill="hold"/>
                                        <p:tgtEl>
                                          <p:spTgt spid="39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 grpId="3" animBg="1" advAuto="0"/>
      <p:bldP spid="395" grpId="1" animBg="1" advAuto="0"/>
      <p:bldP spid="396" grpId="2"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401" name="组合 8"/>
          <p:cNvGrpSpPr/>
          <p:nvPr/>
        </p:nvGrpSpPr>
        <p:grpSpPr>
          <a:xfrm>
            <a:off x="718184" y="250546"/>
            <a:ext cx="668301" cy="560984"/>
            <a:chOff x="0" y="0"/>
            <a:chExt cx="668299" cy="560983"/>
          </a:xfrm>
        </p:grpSpPr>
        <p:sp>
          <p:nvSpPr>
            <p:cNvPr id="398"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399"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400"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05</a:t>
              </a:r>
            </a:p>
          </p:txBody>
        </p:sp>
      </p:grpSp>
      <p:sp>
        <p:nvSpPr>
          <p:cNvPr id="402"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403" name="文本框 11"/>
          <p:cNvSpPr txBox="1"/>
          <p:nvPr/>
        </p:nvSpPr>
        <p:spPr>
          <a:xfrm>
            <a:off x="1476651" y="307517"/>
            <a:ext cx="5315586"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FFFFFF"/>
                </a:solidFill>
                <a:latin typeface="微软雅黑"/>
                <a:ea typeface="微软雅黑"/>
                <a:cs typeface="微软雅黑"/>
                <a:sym typeface="微软雅黑"/>
              </a:defRPr>
            </a:lvl1pPr>
          </a:lstStyle>
          <a:p>
            <a:r>
              <a:t>云穿透接口的未来展望</a:t>
            </a:r>
          </a:p>
        </p:txBody>
      </p:sp>
      <p:pic>
        <p:nvPicPr>
          <p:cNvPr id="404" name="Picture 4" descr="Picture 4"/>
          <p:cNvPicPr>
            <a:picLocks noChangeAspect="1"/>
          </p:cNvPicPr>
          <p:nvPr/>
        </p:nvPicPr>
        <p:blipFill>
          <a:blip r:embed="rId3">
            <a:extLst/>
          </a:blip>
          <a:srcRect t="3994" r="3649"/>
          <a:stretch>
            <a:fillRect/>
          </a:stretch>
        </p:blipFill>
        <p:spPr>
          <a:xfrm>
            <a:off x="-171430" y="2107690"/>
            <a:ext cx="2643338" cy="1481565"/>
          </a:xfrm>
          <a:prstGeom prst="rect">
            <a:avLst/>
          </a:prstGeom>
          <a:ln w="12700">
            <a:miter lim="400000"/>
          </a:ln>
        </p:spPr>
      </p:pic>
      <p:sp>
        <p:nvSpPr>
          <p:cNvPr id="405" name="Rectangle 3"/>
          <p:cNvSpPr txBox="1"/>
          <p:nvPr/>
        </p:nvSpPr>
        <p:spPr>
          <a:xfrm>
            <a:off x="2896147" y="1064488"/>
            <a:ext cx="6063457" cy="685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just" defTabSz="842644">
              <a:spcBef>
                <a:spcPts val="800"/>
              </a:spcBef>
              <a:defRPr sz="1300">
                <a:solidFill>
                  <a:srgbClr val="FFFFFF"/>
                </a:solidFill>
                <a:latin typeface="微软雅黑"/>
                <a:ea typeface="微软雅黑"/>
                <a:cs typeface="微软雅黑"/>
                <a:sym typeface="微软雅黑"/>
              </a:defRPr>
            </a:lvl1pPr>
          </a:lstStyle>
          <a:p>
            <a:r>
              <a:t>     ISP正在加速拨号宽带的内网IP更换。这不是运营商的行为，而是国内所有运营商都在这么做。预计目前最少有20%的拨号宽带已经是分配内网IP了。曾经是公网IP的拨号宽带，也会被运营商偷偷换成内网IP。</a:t>
            </a:r>
          </a:p>
        </p:txBody>
      </p:sp>
      <p:sp>
        <p:nvSpPr>
          <p:cNvPr id="406" name="Rectangle 3"/>
          <p:cNvSpPr txBox="1"/>
          <p:nvPr/>
        </p:nvSpPr>
        <p:spPr>
          <a:xfrm>
            <a:off x="2855507" y="4207789"/>
            <a:ext cx="6144737" cy="6858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lvl1pPr algn="just" defTabSz="842644">
              <a:spcBef>
                <a:spcPts val="800"/>
              </a:spcBef>
              <a:defRPr sz="1300">
                <a:solidFill>
                  <a:srgbClr val="FFFFFF"/>
                </a:solidFill>
                <a:latin typeface="微软雅黑"/>
                <a:ea typeface="微软雅黑"/>
                <a:cs typeface="微软雅黑"/>
                <a:sym typeface="微软雅黑"/>
              </a:defRPr>
            </a:lvl1pPr>
          </a:lstStyle>
          <a:p>
            <a:r>
              <a:t>    当前云穿透接口还新增了测试版云交换功能，也是免费的，但是总带宽被限制为1M。商业版云交换由于使用商业级别的线路资源和高品质维护标准，成本高昂所以需要额外支付费用。（商业版正在建设中。）</a:t>
            </a:r>
          </a:p>
        </p:txBody>
      </p:sp>
      <p:sp>
        <p:nvSpPr>
          <p:cNvPr id="407" name="Rectangle 3"/>
          <p:cNvSpPr txBox="1"/>
          <p:nvPr/>
        </p:nvSpPr>
        <p:spPr>
          <a:xfrm>
            <a:off x="2882355" y="1862277"/>
            <a:ext cx="6091041" cy="22860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spAutoFit/>
          </a:bodyPr>
          <a:lstStyle/>
          <a:p>
            <a:pPr algn="just" defTabSz="842644">
              <a:spcBef>
                <a:spcPts val="800"/>
              </a:spcBef>
              <a:defRPr sz="1300">
                <a:solidFill>
                  <a:srgbClr val="FFFFFF"/>
                </a:solidFill>
                <a:latin typeface="微软雅黑"/>
                <a:ea typeface="微软雅黑"/>
                <a:cs typeface="微软雅黑"/>
                <a:sym typeface="微软雅黑"/>
              </a:defRPr>
            </a:pPr>
            <a:r>
              <a:t>     云穿透接口具备比传统DDNS具备更高效的解析速度，更及时的业务点监测异常通知，和更稳定的管理链路。传统DDNS域名解析的方式已经对于目前的网络趋势无能为力，大家对穿透管理的需求会越来越强烈，对穿透接口质量要求也会越来越高。而我有信心用云穿透接口来解决大家的运维问题，并且云穿透所有功能对于使用者都是免费的，现已持续免费两年，目前仅存在流量限制。在全国开放了6个服务器分布在不同地域，在香港CN2线路开放了1个服务器。希望大家不要将商业性质的业务带到云穿透，比如监控，流媒体等大流量长期占用宝贵的带宽。仅仅用于管理网络设备，我相信能一直免费下去，并且会随着用户量的增加继续增加云穿透服务器或带宽，确保一流的穿透成功率，如丝般顺滑的穿透维护体验，让您在网络运维的世界里畅通无阻！</a:t>
            </a:r>
          </a:p>
        </p:txBody>
      </p:sp>
      <p:grpSp>
        <p:nvGrpSpPr>
          <p:cNvPr id="425" name="组合 32"/>
          <p:cNvGrpSpPr/>
          <p:nvPr/>
        </p:nvGrpSpPr>
        <p:grpSpPr>
          <a:xfrm>
            <a:off x="1379297" y="1532409"/>
            <a:ext cx="1514682" cy="2741877"/>
            <a:chOff x="0" y="0"/>
            <a:chExt cx="1514681" cy="2741876"/>
          </a:xfrm>
        </p:grpSpPr>
        <p:sp>
          <p:nvSpPr>
            <p:cNvPr id="408" name="Arc 6"/>
            <p:cNvSpPr/>
            <p:nvPr/>
          </p:nvSpPr>
          <p:spPr>
            <a:xfrm rot="16200000" flipH="1">
              <a:off x="195778" y="-195779"/>
              <a:ext cx="256859" cy="64841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600"/>
                  </a:lnTo>
                  <a:cubicBezTo>
                    <a:pt x="9853" y="15250"/>
                    <a:pt x="2416" y="7813"/>
                    <a:pt x="0" y="0"/>
                  </a:cubicBezTo>
                </a:path>
              </a:pathLst>
            </a:custGeom>
            <a:noFill/>
            <a:ln w="12700" cap="flat">
              <a:solidFill>
                <a:srgbClr val="3FB5B0"/>
              </a:solidFill>
              <a:prstDash val="solid"/>
              <a:miter lim="800000"/>
              <a:headEnd type="oval" w="med" len="med"/>
              <a:tailEnd type="oval" w="med" len="med"/>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09" name="Oval 22"/>
            <p:cNvSpPr/>
            <p:nvPr/>
          </p:nvSpPr>
          <p:spPr>
            <a:xfrm>
              <a:off x="577479" y="2022589"/>
              <a:ext cx="561625" cy="561625"/>
            </a:xfrm>
            <a:prstGeom prst="ellipse">
              <a:avLst/>
            </a:prstGeom>
            <a:gradFill flip="none" rotWithShape="1">
              <a:gsLst>
                <a:gs pos="0">
                  <a:srgbClr val="8EE0DC">
                    <a:alpha val="78000"/>
                  </a:srgbClr>
                </a:gs>
                <a:gs pos="87000">
                  <a:srgbClr val="2A9995">
                    <a:alpha val="40000"/>
                  </a:srgbClr>
                </a:gs>
              </a:gsLst>
              <a:lin ang="2700000" scaled="0"/>
            </a:gra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0" name="Freeform 47"/>
            <p:cNvSpPr/>
            <p:nvPr/>
          </p:nvSpPr>
          <p:spPr>
            <a:xfrm>
              <a:off x="1082126" y="1211550"/>
              <a:ext cx="304069" cy="319184"/>
            </a:xfrm>
            <a:custGeom>
              <a:avLst/>
              <a:gdLst/>
              <a:ahLst/>
              <a:cxnLst>
                <a:cxn ang="0">
                  <a:pos x="wd2" y="hd2"/>
                </a:cxn>
                <a:cxn ang="5400000">
                  <a:pos x="wd2" y="hd2"/>
                </a:cxn>
                <a:cxn ang="10800000">
                  <a:pos x="wd2" y="hd2"/>
                </a:cxn>
                <a:cxn ang="16200000">
                  <a:pos x="wd2" y="hd2"/>
                </a:cxn>
              </a:cxnLst>
              <a:rect l="0" t="0" r="r" b="b"/>
              <a:pathLst>
                <a:path w="21600" h="21600" extrusionOk="0">
                  <a:moveTo>
                    <a:pt x="18105" y="5806"/>
                  </a:moveTo>
                  <a:lnTo>
                    <a:pt x="21600" y="2433"/>
                  </a:lnTo>
                  <a:lnTo>
                    <a:pt x="20032" y="1921"/>
                  </a:lnTo>
                  <a:lnTo>
                    <a:pt x="20121" y="1878"/>
                  </a:lnTo>
                  <a:lnTo>
                    <a:pt x="20211" y="1793"/>
                  </a:lnTo>
                  <a:lnTo>
                    <a:pt x="20211" y="1579"/>
                  </a:lnTo>
                  <a:lnTo>
                    <a:pt x="20121" y="1409"/>
                  </a:lnTo>
                  <a:lnTo>
                    <a:pt x="19987" y="1366"/>
                  </a:lnTo>
                  <a:lnTo>
                    <a:pt x="19763" y="1366"/>
                  </a:lnTo>
                  <a:lnTo>
                    <a:pt x="19673" y="1409"/>
                  </a:lnTo>
                  <a:lnTo>
                    <a:pt x="19583" y="1537"/>
                  </a:lnTo>
                  <a:lnTo>
                    <a:pt x="19046" y="0"/>
                  </a:lnTo>
                  <a:lnTo>
                    <a:pt x="15505" y="3372"/>
                  </a:lnTo>
                  <a:lnTo>
                    <a:pt x="16043" y="4866"/>
                  </a:lnTo>
                  <a:lnTo>
                    <a:pt x="15819" y="5080"/>
                  </a:lnTo>
                  <a:lnTo>
                    <a:pt x="15819" y="5123"/>
                  </a:lnTo>
                  <a:lnTo>
                    <a:pt x="15012" y="5848"/>
                  </a:lnTo>
                  <a:lnTo>
                    <a:pt x="14385" y="5293"/>
                  </a:lnTo>
                  <a:lnTo>
                    <a:pt x="13668" y="4824"/>
                  </a:lnTo>
                  <a:lnTo>
                    <a:pt x="12951" y="4440"/>
                  </a:lnTo>
                  <a:lnTo>
                    <a:pt x="12144" y="4055"/>
                  </a:lnTo>
                  <a:lnTo>
                    <a:pt x="11383" y="3842"/>
                  </a:lnTo>
                  <a:lnTo>
                    <a:pt x="10576" y="3586"/>
                  </a:lnTo>
                  <a:lnTo>
                    <a:pt x="9680" y="3500"/>
                  </a:lnTo>
                  <a:lnTo>
                    <a:pt x="8828" y="3458"/>
                  </a:lnTo>
                  <a:lnTo>
                    <a:pt x="7932" y="3500"/>
                  </a:lnTo>
                  <a:lnTo>
                    <a:pt x="7080" y="3586"/>
                  </a:lnTo>
                  <a:lnTo>
                    <a:pt x="6274" y="3842"/>
                  </a:lnTo>
                  <a:lnTo>
                    <a:pt x="5422" y="4098"/>
                  </a:lnTo>
                  <a:lnTo>
                    <a:pt x="4661" y="4440"/>
                  </a:lnTo>
                  <a:lnTo>
                    <a:pt x="3944" y="4866"/>
                  </a:lnTo>
                  <a:lnTo>
                    <a:pt x="3227" y="5336"/>
                  </a:lnTo>
                  <a:lnTo>
                    <a:pt x="2599" y="5891"/>
                  </a:lnTo>
                  <a:lnTo>
                    <a:pt x="1972" y="6531"/>
                  </a:lnTo>
                  <a:lnTo>
                    <a:pt x="1479" y="7214"/>
                  </a:lnTo>
                  <a:lnTo>
                    <a:pt x="986" y="7983"/>
                  </a:lnTo>
                  <a:lnTo>
                    <a:pt x="627" y="8708"/>
                  </a:lnTo>
                  <a:lnTo>
                    <a:pt x="359" y="9434"/>
                  </a:lnTo>
                  <a:lnTo>
                    <a:pt x="179" y="10288"/>
                  </a:lnTo>
                  <a:lnTo>
                    <a:pt x="0" y="11056"/>
                  </a:lnTo>
                  <a:lnTo>
                    <a:pt x="0" y="12678"/>
                  </a:lnTo>
                  <a:lnTo>
                    <a:pt x="179" y="13447"/>
                  </a:lnTo>
                  <a:lnTo>
                    <a:pt x="359" y="14300"/>
                  </a:lnTo>
                  <a:lnTo>
                    <a:pt x="627" y="15026"/>
                  </a:lnTo>
                  <a:lnTo>
                    <a:pt x="986" y="15752"/>
                  </a:lnTo>
                  <a:lnTo>
                    <a:pt x="1479" y="16520"/>
                  </a:lnTo>
                  <a:lnTo>
                    <a:pt x="1972" y="17203"/>
                  </a:lnTo>
                  <a:lnTo>
                    <a:pt x="2599" y="17843"/>
                  </a:lnTo>
                  <a:lnTo>
                    <a:pt x="2958" y="18142"/>
                  </a:lnTo>
                  <a:lnTo>
                    <a:pt x="3406" y="18484"/>
                  </a:lnTo>
                  <a:lnTo>
                    <a:pt x="2420" y="21600"/>
                  </a:lnTo>
                  <a:lnTo>
                    <a:pt x="5154" y="21600"/>
                  </a:lnTo>
                  <a:lnTo>
                    <a:pt x="5736" y="19722"/>
                  </a:lnTo>
                  <a:lnTo>
                    <a:pt x="6453" y="20021"/>
                  </a:lnTo>
                  <a:lnTo>
                    <a:pt x="7215" y="20149"/>
                  </a:lnTo>
                  <a:lnTo>
                    <a:pt x="8066" y="20234"/>
                  </a:lnTo>
                  <a:lnTo>
                    <a:pt x="8828" y="20277"/>
                  </a:lnTo>
                  <a:lnTo>
                    <a:pt x="9635" y="20234"/>
                  </a:lnTo>
                  <a:lnTo>
                    <a:pt x="10441" y="20149"/>
                  </a:lnTo>
                  <a:lnTo>
                    <a:pt x="11159" y="20021"/>
                  </a:lnTo>
                  <a:lnTo>
                    <a:pt x="11920" y="19764"/>
                  </a:lnTo>
                  <a:lnTo>
                    <a:pt x="12458" y="21600"/>
                  </a:lnTo>
                  <a:lnTo>
                    <a:pt x="15147" y="21600"/>
                  </a:lnTo>
                  <a:lnTo>
                    <a:pt x="14251" y="18526"/>
                  </a:lnTo>
                  <a:lnTo>
                    <a:pt x="14699" y="18228"/>
                  </a:lnTo>
                  <a:lnTo>
                    <a:pt x="15057" y="17843"/>
                  </a:lnTo>
                  <a:lnTo>
                    <a:pt x="15685" y="17203"/>
                  </a:lnTo>
                  <a:lnTo>
                    <a:pt x="16178" y="16563"/>
                  </a:lnTo>
                  <a:lnTo>
                    <a:pt x="16626" y="15837"/>
                  </a:lnTo>
                  <a:lnTo>
                    <a:pt x="16984" y="15111"/>
                  </a:lnTo>
                  <a:lnTo>
                    <a:pt x="17298" y="14343"/>
                  </a:lnTo>
                  <a:lnTo>
                    <a:pt x="17477" y="13489"/>
                  </a:lnTo>
                  <a:lnTo>
                    <a:pt x="17612" y="12721"/>
                  </a:lnTo>
                  <a:lnTo>
                    <a:pt x="17701" y="11910"/>
                  </a:lnTo>
                  <a:lnTo>
                    <a:pt x="17612" y="11099"/>
                  </a:lnTo>
                  <a:lnTo>
                    <a:pt x="17522" y="10330"/>
                  </a:lnTo>
                  <a:lnTo>
                    <a:pt x="17343" y="9605"/>
                  </a:lnTo>
                  <a:lnTo>
                    <a:pt x="17119" y="8879"/>
                  </a:lnTo>
                  <a:lnTo>
                    <a:pt x="16805" y="8196"/>
                  </a:lnTo>
                  <a:lnTo>
                    <a:pt x="16402" y="7513"/>
                  </a:lnTo>
                  <a:lnTo>
                    <a:pt x="15998" y="6915"/>
                  </a:lnTo>
                  <a:lnTo>
                    <a:pt x="15461" y="6318"/>
                  </a:lnTo>
                  <a:lnTo>
                    <a:pt x="16536" y="5293"/>
                  </a:lnTo>
                  <a:lnTo>
                    <a:pt x="18105" y="5806"/>
                  </a:lnTo>
                  <a:close/>
                  <a:moveTo>
                    <a:pt x="20435" y="2732"/>
                  </a:moveTo>
                  <a:lnTo>
                    <a:pt x="17925" y="5123"/>
                  </a:lnTo>
                  <a:lnTo>
                    <a:pt x="16984" y="4824"/>
                  </a:lnTo>
                  <a:lnTo>
                    <a:pt x="19539" y="2433"/>
                  </a:lnTo>
                  <a:lnTo>
                    <a:pt x="20435" y="2732"/>
                  </a:lnTo>
                  <a:close/>
                  <a:moveTo>
                    <a:pt x="16581" y="4397"/>
                  </a:moveTo>
                  <a:lnTo>
                    <a:pt x="16222" y="3500"/>
                  </a:lnTo>
                  <a:lnTo>
                    <a:pt x="18732" y="1110"/>
                  </a:lnTo>
                  <a:lnTo>
                    <a:pt x="19090" y="1964"/>
                  </a:lnTo>
                  <a:lnTo>
                    <a:pt x="17836" y="3159"/>
                  </a:lnTo>
                  <a:lnTo>
                    <a:pt x="16581" y="4397"/>
                  </a:lnTo>
                  <a:close/>
                  <a:moveTo>
                    <a:pt x="4661" y="21002"/>
                  </a:moveTo>
                  <a:lnTo>
                    <a:pt x="3316" y="21002"/>
                  </a:lnTo>
                  <a:lnTo>
                    <a:pt x="3944" y="18911"/>
                  </a:lnTo>
                  <a:lnTo>
                    <a:pt x="5109" y="19508"/>
                  </a:lnTo>
                  <a:lnTo>
                    <a:pt x="4661" y="21002"/>
                  </a:lnTo>
                  <a:close/>
                  <a:moveTo>
                    <a:pt x="14295" y="21002"/>
                  </a:moveTo>
                  <a:lnTo>
                    <a:pt x="12951" y="21002"/>
                  </a:lnTo>
                  <a:lnTo>
                    <a:pt x="12503" y="19551"/>
                  </a:lnTo>
                  <a:lnTo>
                    <a:pt x="13085" y="19252"/>
                  </a:lnTo>
                  <a:lnTo>
                    <a:pt x="13668" y="18911"/>
                  </a:lnTo>
                  <a:lnTo>
                    <a:pt x="14295" y="21002"/>
                  </a:lnTo>
                  <a:close/>
                  <a:moveTo>
                    <a:pt x="17029" y="11910"/>
                  </a:moveTo>
                  <a:lnTo>
                    <a:pt x="16984" y="12636"/>
                  </a:lnTo>
                  <a:lnTo>
                    <a:pt x="16895" y="13404"/>
                  </a:lnTo>
                  <a:lnTo>
                    <a:pt x="16715" y="14130"/>
                  </a:lnTo>
                  <a:lnTo>
                    <a:pt x="16402" y="14855"/>
                  </a:lnTo>
                  <a:lnTo>
                    <a:pt x="16088" y="15538"/>
                  </a:lnTo>
                  <a:lnTo>
                    <a:pt x="15640" y="16221"/>
                  </a:lnTo>
                  <a:lnTo>
                    <a:pt x="15147" y="16819"/>
                  </a:lnTo>
                  <a:lnTo>
                    <a:pt x="14071" y="17929"/>
                  </a:lnTo>
                  <a:lnTo>
                    <a:pt x="13354" y="18398"/>
                  </a:lnTo>
                  <a:lnTo>
                    <a:pt x="12682" y="18740"/>
                  </a:lnTo>
                  <a:lnTo>
                    <a:pt x="11965" y="19081"/>
                  </a:lnTo>
                  <a:lnTo>
                    <a:pt x="11248" y="19380"/>
                  </a:lnTo>
                  <a:lnTo>
                    <a:pt x="10486" y="19551"/>
                  </a:lnTo>
                  <a:lnTo>
                    <a:pt x="9635" y="19636"/>
                  </a:lnTo>
                  <a:lnTo>
                    <a:pt x="8828" y="19679"/>
                  </a:lnTo>
                  <a:lnTo>
                    <a:pt x="8022" y="19636"/>
                  </a:lnTo>
                  <a:lnTo>
                    <a:pt x="7215" y="19551"/>
                  </a:lnTo>
                  <a:lnTo>
                    <a:pt x="6453" y="19380"/>
                  </a:lnTo>
                  <a:lnTo>
                    <a:pt x="5691" y="19081"/>
                  </a:lnTo>
                  <a:lnTo>
                    <a:pt x="4929" y="18740"/>
                  </a:lnTo>
                  <a:lnTo>
                    <a:pt x="4257" y="18398"/>
                  </a:lnTo>
                  <a:lnTo>
                    <a:pt x="3630" y="17929"/>
                  </a:lnTo>
                  <a:lnTo>
                    <a:pt x="3002" y="17374"/>
                  </a:lnTo>
                  <a:lnTo>
                    <a:pt x="2465" y="16819"/>
                  </a:lnTo>
                  <a:lnTo>
                    <a:pt x="2017" y="16179"/>
                  </a:lnTo>
                  <a:lnTo>
                    <a:pt x="1568" y="15496"/>
                  </a:lnTo>
                  <a:lnTo>
                    <a:pt x="1210" y="14813"/>
                  </a:lnTo>
                  <a:lnTo>
                    <a:pt x="986" y="14087"/>
                  </a:lnTo>
                  <a:lnTo>
                    <a:pt x="627" y="12636"/>
                  </a:lnTo>
                  <a:lnTo>
                    <a:pt x="627" y="11099"/>
                  </a:lnTo>
                  <a:lnTo>
                    <a:pt x="986" y="9647"/>
                  </a:lnTo>
                  <a:lnTo>
                    <a:pt x="1210" y="8922"/>
                  </a:lnTo>
                  <a:lnTo>
                    <a:pt x="1568" y="8239"/>
                  </a:lnTo>
                  <a:lnTo>
                    <a:pt x="2017" y="7556"/>
                  </a:lnTo>
                  <a:lnTo>
                    <a:pt x="2465" y="6958"/>
                  </a:lnTo>
                  <a:lnTo>
                    <a:pt x="3002" y="6360"/>
                  </a:lnTo>
                  <a:lnTo>
                    <a:pt x="3630" y="5806"/>
                  </a:lnTo>
                  <a:lnTo>
                    <a:pt x="4257" y="5336"/>
                  </a:lnTo>
                  <a:lnTo>
                    <a:pt x="4929" y="4994"/>
                  </a:lnTo>
                  <a:lnTo>
                    <a:pt x="5691" y="4653"/>
                  </a:lnTo>
                  <a:lnTo>
                    <a:pt x="6453" y="4397"/>
                  </a:lnTo>
                  <a:lnTo>
                    <a:pt x="7215" y="4183"/>
                  </a:lnTo>
                  <a:lnTo>
                    <a:pt x="8022" y="4098"/>
                  </a:lnTo>
                  <a:lnTo>
                    <a:pt x="8828" y="4055"/>
                  </a:lnTo>
                  <a:lnTo>
                    <a:pt x="9635" y="4098"/>
                  </a:lnTo>
                  <a:lnTo>
                    <a:pt x="10441" y="4183"/>
                  </a:lnTo>
                  <a:lnTo>
                    <a:pt x="11203" y="4397"/>
                  </a:lnTo>
                  <a:lnTo>
                    <a:pt x="12637" y="4909"/>
                  </a:lnTo>
                  <a:lnTo>
                    <a:pt x="13310" y="5336"/>
                  </a:lnTo>
                  <a:lnTo>
                    <a:pt x="13937" y="5763"/>
                  </a:lnTo>
                  <a:lnTo>
                    <a:pt x="14564" y="6318"/>
                  </a:lnTo>
                  <a:lnTo>
                    <a:pt x="13489" y="7342"/>
                  </a:lnTo>
                  <a:lnTo>
                    <a:pt x="12996" y="6915"/>
                  </a:lnTo>
                  <a:lnTo>
                    <a:pt x="12503" y="6531"/>
                  </a:lnTo>
                  <a:lnTo>
                    <a:pt x="11920" y="6275"/>
                  </a:lnTo>
                  <a:lnTo>
                    <a:pt x="11338" y="5976"/>
                  </a:lnTo>
                  <a:lnTo>
                    <a:pt x="10755" y="5806"/>
                  </a:lnTo>
                  <a:lnTo>
                    <a:pt x="10128" y="5635"/>
                  </a:lnTo>
                  <a:lnTo>
                    <a:pt x="9500" y="5592"/>
                  </a:lnTo>
                  <a:lnTo>
                    <a:pt x="8828" y="5549"/>
                  </a:lnTo>
                  <a:lnTo>
                    <a:pt x="8201" y="5592"/>
                  </a:lnTo>
                  <a:lnTo>
                    <a:pt x="7529" y="5677"/>
                  </a:lnTo>
                  <a:lnTo>
                    <a:pt x="6901" y="5806"/>
                  </a:lnTo>
                  <a:lnTo>
                    <a:pt x="6274" y="5976"/>
                  </a:lnTo>
                  <a:lnTo>
                    <a:pt x="5691" y="6275"/>
                  </a:lnTo>
                  <a:lnTo>
                    <a:pt x="5154" y="6574"/>
                  </a:lnTo>
                  <a:lnTo>
                    <a:pt x="4616" y="6958"/>
                  </a:lnTo>
                  <a:lnTo>
                    <a:pt x="4123" y="7385"/>
                  </a:lnTo>
                  <a:lnTo>
                    <a:pt x="3630" y="7897"/>
                  </a:lnTo>
                  <a:lnTo>
                    <a:pt x="3271" y="8367"/>
                  </a:lnTo>
                  <a:lnTo>
                    <a:pt x="2913" y="8879"/>
                  </a:lnTo>
                  <a:lnTo>
                    <a:pt x="2689" y="9477"/>
                  </a:lnTo>
                  <a:lnTo>
                    <a:pt x="2420" y="10032"/>
                  </a:lnTo>
                  <a:lnTo>
                    <a:pt x="2285" y="10629"/>
                  </a:lnTo>
                  <a:lnTo>
                    <a:pt x="2196" y="11227"/>
                  </a:lnTo>
                  <a:lnTo>
                    <a:pt x="2196" y="12508"/>
                  </a:lnTo>
                  <a:lnTo>
                    <a:pt x="2285" y="13105"/>
                  </a:lnTo>
                  <a:lnTo>
                    <a:pt x="2420" y="13703"/>
                  </a:lnTo>
                  <a:lnTo>
                    <a:pt x="2689" y="14258"/>
                  </a:lnTo>
                  <a:lnTo>
                    <a:pt x="2913" y="14855"/>
                  </a:lnTo>
                  <a:lnTo>
                    <a:pt x="3271" y="15368"/>
                  </a:lnTo>
                  <a:lnTo>
                    <a:pt x="3630" y="15837"/>
                  </a:lnTo>
                  <a:lnTo>
                    <a:pt x="4123" y="16349"/>
                  </a:lnTo>
                  <a:lnTo>
                    <a:pt x="4616" y="16776"/>
                  </a:lnTo>
                  <a:lnTo>
                    <a:pt x="5154" y="17160"/>
                  </a:lnTo>
                  <a:lnTo>
                    <a:pt x="5691" y="17459"/>
                  </a:lnTo>
                  <a:lnTo>
                    <a:pt x="6274" y="17758"/>
                  </a:lnTo>
                  <a:lnTo>
                    <a:pt x="7529" y="18100"/>
                  </a:lnTo>
                  <a:lnTo>
                    <a:pt x="8201" y="18228"/>
                  </a:lnTo>
                  <a:lnTo>
                    <a:pt x="9500" y="18228"/>
                  </a:lnTo>
                  <a:lnTo>
                    <a:pt x="10128" y="18100"/>
                  </a:lnTo>
                  <a:lnTo>
                    <a:pt x="11383" y="17758"/>
                  </a:lnTo>
                  <a:lnTo>
                    <a:pt x="12548" y="17160"/>
                  </a:lnTo>
                  <a:lnTo>
                    <a:pt x="13041" y="16776"/>
                  </a:lnTo>
                  <a:lnTo>
                    <a:pt x="13578" y="16349"/>
                  </a:lnTo>
                  <a:lnTo>
                    <a:pt x="13982" y="15923"/>
                  </a:lnTo>
                  <a:lnTo>
                    <a:pt x="14385" y="15410"/>
                  </a:lnTo>
                  <a:lnTo>
                    <a:pt x="14744" y="14855"/>
                  </a:lnTo>
                  <a:lnTo>
                    <a:pt x="15012" y="14300"/>
                  </a:lnTo>
                  <a:lnTo>
                    <a:pt x="15192" y="13745"/>
                  </a:lnTo>
                  <a:lnTo>
                    <a:pt x="15371" y="13148"/>
                  </a:lnTo>
                  <a:lnTo>
                    <a:pt x="15461" y="12508"/>
                  </a:lnTo>
                  <a:lnTo>
                    <a:pt x="15505" y="11910"/>
                  </a:lnTo>
                  <a:lnTo>
                    <a:pt x="15461" y="11312"/>
                  </a:lnTo>
                  <a:lnTo>
                    <a:pt x="15416" y="10757"/>
                  </a:lnTo>
                  <a:lnTo>
                    <a:pt x="15281" y="10245"/>
                  </a:lnTo>
                  <a:lnTo>
                    <a:pt x="15102" y="9690"/>
                  </a:lnTo>
                  <a:lnTo>
                    <a:pt x="14878" y="9178"/>
                  </a:lnTo>
                  <a:lnTo>
                    <a:pt x="14564" y="8666"/>
                  </a:lnTo>
                  <a:lnTo>
                    <a:pt x="14295" y="8196"/>
                  </a:lnTo>
                  <a:lnTo>
                    <a:pt x="13892" y="7769"/>
                  </a:lnTo>
                  <a:lnTo>
                    <a:pt x="15012" y="6745"/>
                  </a:lnTo>
                  <a:lnTo>
                    <a:pt x="15461" y="7300"/>
                  </a:lnTo>
                  <a:lnTo>
                    <a:pt x="15909" y="7897"/>
                  </a:lnTo>
                  <a:lnTo>
                    <a:pt x="16222" y="8495"/>
                  </a:lnTo>
                  <a:lnTo>
                    <a:pt x="16536" y="9135"/>
                  </a:lnTo>
                  <a:lnTo>
                    <a:pt x="16760" y="9775"/>
                  </a:lnTo>
                  <a:lnTo>
                    <a:pt x="16895" y="10458"/>
                  </a:lnTo>
                  <a:lnTo>
                    <a:pt x="16984" y="11142"/>
                  </a:lnTo>
                  <a:lnTo>
                    <a:pt x="17029" y="11910"/>
                  </a:lnTo>
                  <a:close/>
                  <a:moveTo>
                    <a:pt x="10441" y="11910"/>
                  </a:moveTo>
                  <a:lnTo>
                    <a:pt x="10352" y="12166"/>
                  </a:lnTo>
                  <a:lnTo>
                    <a:pt x="10307" y="12465"/>
                  </a:lnTo>
                  <a:lnTo>
                    <a:pt x="10128" y="12721"/>
                  </a:lnTo>
                  <a:lnTo>
                    <a:pt x="9949" y="12934"/>
                  </a:lnTo>
                  <a:lnTo>
                    <a:pt x="9680" y="13148"/>
                  </a:lnTo>
                  <a:lnTo>
                    <a:pt x="9456" y="13276"/>
                  </a:lnTo>
                  <a:lnTo>
                    <a:pt x="9142" y="13361"/>
                  </a:lnTo>
                  <a:lnTo>
                    <a:pt x="8515" y="13361"/>
                  </a:lnTo>
                  <a:lnTo>
                    <a:pt x="8246" y="13276"/>
                  </a:lnTo>
                  <a:lnTo>
                    <a:pt x="7932" y="13148"/>
                  </a:lnTo>
                  <a:lnTo>
                    <a:pt x="7708" y="12934"/>
                  </a:lnTo>
                  <a:lnTo>
                    <a:pt x="7529" y="12721"/>
                  </a:lnTo>
                  <a:lnTo>
                    <a:pt x="7349" y="12465"/>
                  </a:lnTo>
                  <a:lnTo>
                    <a:pt x="7260" y="12166"/>
                  </a:lnTo>
                  <a:lnTo>
                    <a:pt x="7215" y="11910"/>
                  </a:lnTo>
                  <a:lnTo>
                    <a:pt x="7260" y="11568"/>
                  </a:lnTo>
                  <a:lnTo>
                    <a:pt x="7349" y="11312"/>
                  </a:lnTo>
                  <a:lnTo>
                    <a:pt x="7708" y="10800"/>
                  </a:lnTo>
                  <a:lnTo>
                    <a:pt x="7932" y="10587"/>
                  </a:lnTo>
                  <a:lnTo>
                    <a:pt x="8246" y="10458"/>
                  </a:lnTo>
                  <a:lnTo>
                    <a:pt x="8515" y="10373"/>
                  </a:lnTo>
                  <a:lnTo>
                    <a:pt x="9097" y="10373"/>
                  </a:lnTo>
                  <a:lnTo>
                    <a:pt x="9411" y="10458"/>
                  </a:lnTo>
                  <a:lnTo>
                    <a:pt x="9635" y="10587"/>
                  </a:lnTo>
                  <a:lnTo>
                    <a:pt x="9904" y="10757"/>
                  </a:lnTo>
                  <a:lnTo>
                    <a:pt x="9456" y="11184"/>
                  </a:lnTo>
                  <a:lnTo>
                    <a:pt x="9366" y="11312"/>
                  </a:lnTo>
                  <a:lnTo>
                    <a:pt x="9366" y="11526"/>
                  </a:lnTo>
                  <a:lnTo>
                    <a:pt x="9456" y="11611"/>
                  </a:lnTo>
                  <a:lnTo>
                    <a:pt x="9635" y="11696"/>
                  </a:lnTo>
                  <a:lnTo>
                    <a:pt x="9904" y="11611"/>
                  </a:lnTo>
                  <a:lnTo>
                    <a:pt x="10262" y="11227"/>
                  </a:lnTo>
                  <a:lnTo>
                    <a:pt x="10441" y="11910"/>
                  </a:lnTo>
                  <a:close/>
                  <a:moveTo>
                    <a:pt x="10307" y="10330"/>
                  </a:moveTo>
                  <a:lnTo>
                    <a:pt x="10038" y="10074"/>
                  </a:lnTo>
                  <a:lnTo>
                    <a:pt x="9635" y="9904"/>
                  </a:lnTo>
                  <a:lnTo>
                    <a:pt x="9276" y="9818"/>
                  </a:lnTo>
                  <a:lnTo>
                    <a:pt x="8828" y="9775"/>
                  </a:lnTo>
                  <a:lnTo>
                    <a:pt x="8380" y="9818"/>
                  </a:lnTo>
                  <a:lnTo>
                    <a:pt x="8022" y="9904"/>
                  </a:lnTo>
                  <a:lnTo>
                    <a:pt x="7618" y="10074"/>
                  </a:lnTo>
                  <a:lnTo>
                    <a:pt x="7260" y="10373"/>
                  </a:lnTo>
                  <a:lnTo>
                    <a:pt x="6991" y="10672"/>
                  </a:lnTo>
                  <a:lnTo>
                    <a:pt x="6812" y="11056"/>
                  </a:lnTo>
                  <a:lnTo>
                    <a:pt x="6632" y="11483"/>
                  </a:lnTo>
                  <a:lnTo>
                    <a:pt x="6588" y="11910"/>
                  </a:lnTo>
                  <a:lnTo>
                    <a:pt x="6632" y="12251"/>
                  </a:lnTo>
                  <a:lnTo>
                    <a:pt x="6812" y="12678"/>
                  </a:lnTo>
                  <a:lnTo>
                    <a:pt x="6991" y="13062"/>
                  </a:lnTo>
                  <a:lnTo>
                    <a:pt x="7260" y="13361"/>
                  </a:lnTo>
                  <a:lnTo>
                    <a:pt x="7618" y="13660"/>
                  </a:lnTo>
                  <a:lnTo>
                    <a:pt x="8022" y="13831"/>
                  </a:lnTo>
                  <a:lnTo>
                    <a:pt x="8380" y="13959"/>
                  </a:lnTo>
                  <a:lnTo>
                    <a:pt x="9276" y="13959"/>
                  </a:lnTo>
                  <a:lnTo>
                    <a:pt x="9680" y="13831"/>
                  </a:lnTo>
                  <a:lnTo>
                    <a:pt x="10083" y="13660"/>
                  </a:lnTo>
                  <a:lnTo>
                    <a:pt x="10441" y="13361"/>
                  </a:lnTo>
                  <a:lnTo>
                    <a:pt x="10666" y="13062"/>
                  </a:lnTo>
                  <a:lnTo>
                    <a:pt x="10890" y="12678"/>
                  </a:lnTo>
                  <a:lnTo>
                    <a:pt x="11069" y="11910"/>
                  </a:lnTo>
                  <a:lnTo>
                    <a:pt x="11069" y="11568"/>
                  </a:lnTo>
                  <a:lnTo>
                    <a:pt x="10934" y="11312"/>
                  </a:lnTo>
                  <a:lnTo>
                    <a:pt x="10755" y="10800"/>
                  </a:lnTo>
                  <a:lnTo>
                    <a:pt x="12010" y="9519"/>
                  </a:lnTo>
                  <a:lnTo>
                    <a:pt x="12413" y="10074"/>
                  </a:lnTo>
                  <a:lnTo>
                    <a:pt x="12637" y="10629"/>
                  </a:lnTo>
                  <a:lnTo>
                    <a:pt x="12772" y="11227"/>
                  </a:lnTo>
                  <a:lnTo>
                    <a:pt x="12861" y="11910"/>
                  </a:lnTo>
                  <a:lnTo>
                    <a:pt x="12861" y="12251"/>
                  </a:lnTo>
                  <a:lnTo>
                    <a:pt x="12772" y="12636"/>
                  </a:lnTo>
                  <a:lnTo>
                    <a:pt x="12682" y="12977"/>
                  </a:lnTo>
                  <a:lnTo>
                    <a:pt x="12548" y="13319"/>
                  </a:lnTo>
                  <a:lnTo>
                    <a:pt x="12413" y="13703"/>
                  </a:lnTo>
                  <a:lnTo>
                    <a:pt x="12144" y="14002"/>
                  </a:lnTo>
                  <a:lnTo>
                    <a:pt x="11965" y="14300"/>
                  </a:lnTo>
                  <a:lnTo>
                    <a:pt x="11383" y="14855"/>
                  </a:lnTo>
                  <a:lnTo>
                    <a:pt x="11069" y="15069"/>
                  </a:lnTo>
                  <a:lnTo>
                    <a:pt x="10352" y="15410"/>
                  </a:lnTo>
                  <a:lnTo>
                    <a:pt x="9993" y="15538"/>
                  </a:lnTo>
                  <a:lnTo>
                    <a:pt x="9635" y="15624"/>
                  </a:lnTo>
                  <a:lnTo>
                    <a:pt x="8828" y="15709"/>
                  </a:lnTo>
                  <a:lnTo>
                    <a:pt x="8425" y="15666"/>
                  </a:lnTo>
                  <a:lnTo>
                    <a:pt x="8066" y="15624"/>
                  </a:lnTo>
                  <a:lnTo>
                    <a:pt x="7663" y="15538"/>
                  </a:lnTo>
                  <a:lnTo>
                    <a:pt x="7260" y="15410"/>
                  </a:lnTo>
                  <a:lnTo>
                    <a:pt x="6946" y="15240"/>
                  </a:lnTo>
                  <a:lnTo>
                    <a:pt x="6588" y="15069"/>
                  </a:lnTo>
                  <a:lnTo>
                    <a:pt x="6274" y="14855"/>
                  </a:lnTo>
                  <a:lnTo>
                    <a:pt x="5960" y="14557"/>
                  </a:lnTo>
                  <a:lnTo>
                    <a:pt x="5736" y="14300"/>
                  </a:lnTo>
                  <a:lnTo>
                    <a:pt x="5467" y="13959"/>
                  </a:lnTo>
                  <a:lnTo>
                    <a:pt x="5288" y="13660"/>
                  </a:lnTo>
                  <a:lnTo>
                    <a:pt x="5109" y="13319"/>
                  </a:lnTo>
                  <a:lnTo>
                    <a:pt x="4929" y="12934"/>
                  </a:lnTo>
                  <a:lnTo>
                    <a:pt x="4885" y="12593"/>
                  </a:lnTo>
                  <a:lnTo>
                    <a:pt x="4795" y="12251"/>
                  </a:lnTo>
                  <a:lnTo>
                    <a:pt x="4795" y="11526"/>
                  </a:lnTo>
                  <a:lnTo>
                    <a:pt x="4885" y="11142"/>
                  </a:lnTo>
                  <a:lnTo>
                    <a:pt x="4929" y="10800"/>
                  </a:lnTo>
                  <a:lnTo>
                    <a:pt x="5109" y="10416"/>
                  </a:lnTo>
                  <a:lnTo>
                    <a:pt x="5288" y="10074"/>
                  </a:lnTo>
                  <a:lnTo>
                    <a:pt x="5467" y="9775"/>
                  </a:lnTo>
                  <a:lnTo>
                    <a:pt x="5736" y="9434"/>
                  </a:lnTo>
                  <a:lnTo>
                    <a:pt x="5960" y="9178"/>
                  </a:lnTo>
                  <a:lnTo>
                    <a:pt x="6319" y="8879"/>
                  </a:lnTo>
                  <a:lnTo>
                    <a:pt x="6588" y="8666"/>
                  </a:lnTo>
                  <a:lnTo>
                    <a:pt x="6946" y="8495"/>
                  </a:lnTo>
                  <a:lnTo>
                    <a:pt x="7260" y="8324"/>
                  </a:lnTo>
                  <a:lnTo>
                    <a:pt x="7663" y="8196"/>
                  </a:lnTo>
                  <a:lnTo>
                    <a:pt x="8066" y="8111"/>
                  </a:lnTo>
                  <a:lnTo>
                    <a:pt x="8425" y="8068"/>
                  </a:lnTo>
                  <a:lnTo>
                    <a:pt x="8828" y="8025"/>
                  </a:lnTo>
                  <a:lnTo>
                    <a:pt x="9232" y="8068"/>
                  </a:lnTo>
                  <a:lnTo>
                    <a:pt x="9590" y="8111"/>
                  </a:lnTo>
                  <a:lnTo>
                    <a:pt x="9993" y="8196"/>
                  </a:lnTo>
                  <a:lnTo>
                    <a:pt x="10307" y="8281"/>
                  </a:lnTo>
                  <a:lnTo>
                    <a:pt x="10666" y="8495"/>
                  </a:lnTo>
                  <a:lnTo>
                    <a:pt x="10979" y="8666"/>
                  </a:lnTo>
                  <a:lnTo>
                    <a:pt x="11338" y="8836"/>
                  </a:lnTo>
                  <a:lnTo>
                    <a:pt x="11651" y="9135"/>
                  </a:lnTo>
                  <a:lnTo>
                    <a:pt x="10307" y="10330"/>
                  </a:lnTo>
                  <a:close/>
                  <a:moveTo>
                    <a:pt x="12055" y="8666"/>
                  </a:moveTo>
                  <a:lnTo>
                    <a:pt x="11741" y="8367"/>
                  </a:lnTo>
                  <a:lnTo>
                    <a:pt x="11383" y="8153"/>
                  </a:lnTo>
                  <a:lnTo>
                    <a:pt x="10576" y="7726"/>
                  </a:lnTo>
                  <a:lnTo>
                    <a:pt x="10173" y="7598"/>
                  </a:lnTo>
                  <a:lnTo>
                    <a:pt x="9724" y="7513"/>
                  </a:lnTo>
                  <a:lnTo>
                    <a:pt x="9321" y="7470"/>
                  </a:lnTo>
                  <a:lnTo>
                    <a:pt x="8828" y="7428"/>
                  </a:lnTo>
                  <a:lnTo>
                    <a:pt x="8380" y="7470"/>
                  </a:lnTo>
                  <a:lnTo>
                    <a:pt x="7887" y="7513"/>
                  </a:lnTo>
                  <a:lnTo>
                    <a:pt x="7484" y="7598"/>
                  </a:lnTo>
                  <a:lnTo>
                    <a:pt x="7036" y="7769"/>
                  </a:lnTo>
                  <a:lnTo>
                    <a:pt x="6632" y="7983"/>
                  </a:lnTo>
                  <a:lnTo>
                    <a:pt x="6274" y="8153"/>
                  </a:lnTo>
                  <a:lnTo>
                    <a:pt x="5871" y="8452"/>
                  </a:lnTo>
                  <a:lnTo>
                    <a:pt x="5512" y="8751"/>
                  </a:lnTo>
                  <a:lnTo>
                    <a:pt x="5243" y="9092"/>
                  </a:lnTo>
                  <a:lnTo>
                    <a:pt x="4929" y="9434"/>
                  </a:lnTo>
                  <a:lnTo>
                    <a:pt x="4705" y="9818"/>
                  </a:lnTo>
                  <a:lnTo>
                    <a:pt x="4526" y="10202"/>
                  </a:lnTo>
                  <a:lnTo>
                    <a:pt x="4392" y="10587"/>
                  </a:lnTo>
                  <a:lnTo>
                    <a:pt x="4257" y="11013"/>
                  </a:lnTo>
                  <a:lnTo>
                    <a:pt x="4168" y="11440"/>
                  </a:lnTo>
                  <a:lnTo>
                    <a:pt x="4168" y="12294"/>
                  </a:lnTo>
                  <a:lnTo>
                    <a:pt x="4257" y="12721"/>
                  </a:lnTo>
                  <a:lnTo>
                    <a:pt x="4392" y="13148"/>
                  </a:lnTo>
                  <a:lnTo>
                    <a:pt x="4526" y="13532"/>
                  </a:lnTo>
                  <a:lnTo>
                    <a:pt x="4705" y="13916"/>
                  </a:lnTo>
                  <a:lnTo>
                    <a:pt x="4929" y="14343"/>
                  </a:lnTo>
                  <a:lnTo>
                    <a:pt x="5243" y="14642"/>
                  </a:lnTo>
                  <a:lnTo>
                    <a:pt x="5512" y="15026"/>
                  </a:lnTo>
                  <a:lnTo>
                    <a:pt x="5871" y="15282"/>
                  </a:lnTo>
                  <a:lnTo>
                    <a:pt x="6274" y="15581"/>
                  </a:lnTo>
                  <a:lnTo>
                    <a:pt x="6632" y="15794"/>
                  </a:lnTo>
                  <a:lnTo>
                    <a:pt x="7036" y="16008"/>
                  </a:lnTo>
                  <a:lnTo>
                    <a:pt x="7484" y="16136"/>
                  </a:lnTo>
                  <a:lnTo>
                    <a:pt x="7887" y="16221"/>
                  </a:lnTo>
                  <a:lnTo>
                    <a:pt x="8380" y="16264"/>
                  </a:lnTo>
                  <a:lnTo>
                    <a:pt x="8828" y="16307"/>
                  </a:lnTo>
                  <a:lnTo>
                    <a:pt x="9321" y="16264"/>
                  </a:lnTo>
                  <a:lnTo>
                    <a:pt x="9724" y="16221"/>
                  </a:lnTo>
                  <a:lnTo>
                    <a:pt x="10173" y="16136"/>
                  </a:lnTo>
                  <a:lnTo>
                    <a:pt x="10621" y="16008"/>
                  </a:lnTo>
                  <a:lnTo>
                    <a:pt x="11069" y="15794"/>
                  </a:lnTo>
                  <a:lnTo>
                    <a:pt x="11427" y="15581"/>
                  </a:lnTo>
                  <a:lnTo>
                    <a:pt x="11786" y="15282"/>
                  </a:lnTo>
                  <a:lnTo>
                    <a:pt x="12100" y="15026"/>
                  </a:lnTo>
                  <a:lnTo>
                    <a:pt x="12458" y="14685"/>
                  </a:lnTo>
                  <a:lnTo>
                    <a:pt x="12682" y="14343"/>
                  </a:lnTo>
                  <a:lnTo>
                    <a:pt x="12951" y="13959"/>
                  </a:lnTo>
                  <a:lnTo>
                    <a:pt x="13130" y="13532"/>
                  </a:lnTo>
                  <a:lnTo>
                    <a:pt x="13265" y="13191"/>
                  </a:lnTo>
                  <a:lnTo>
                    <a:pt x="13399" y="12764"/>
                  </a:lnTo>
                  <a:lnTo>
                    <a:pt x="13489" y="12294"/>
                  </a:lnTo>
                  <a:lnTo>
                    <a:pt x="13489" y="11483"/>
                  </a:lnTo>
                  <a:lnTo>
                    <a:pt x="13399" y="11099"/>
                  </a:lnTo>
                  <a:lnTo>
                    <a:pt x="13310" y="10800"/>
                  </a:lnTo>
                  <a:lnTo>
                    <a:pt x="13220" y="10416"/>
                  </a:lnTo>
                  <a:lnTo>
                    <a:pt x="12951" y="9733"/>
                  </a:lnTo>
                  <a:lnTo>
                    <a:pt x="12503" y="9135"/>
                  </a:lnTo>
                  <a:lnTo>
                    <a:pt x="13489" y="8196"/>
                  </a:lnTo>
                  <a:lnTo>
                    <a:pt x="13802" y="8623"/>
                  </a:lnTo>
                  <a:lnTo>
                    <a:pt x="14071" y="9050"/>
                  </a:lnTo>
                  <a:lnTo>
                    <a:pt x="14295" y="9434"/>
                  </a:lnTo>
                  <a:lnTo>
                    <a:pt x="14475" y="9904"/>
                  </a:lnTo>
                  <a:lnTo>
                    <a:pt x="14699" y="10373"/>
                  </a:lnTo>
                  <a:lnTo>
                    <a:pt x="14788" y="10885"/>
                  </a:lnTo>
                  <a:lnTo>
                    <a:pt x="14878" y="11910"/>
                  </a:lnTo>
                  <a:lnTo>
                    <a:pt x="14833" y="12465"/>
                  </a:lnTo>
                  <a:lnTo>
                    <a:pt x="14744" y="12977"/>
                  </a:lnTo>
                  <a:lnTo>
                    <a:pt x="14609" y="13532"/>
                  </a:lnTo>
                  <a:lnTo>
                    <a:pt x="14161" y="14557"/>
                  </a:lnTo>
                  <a:lnTo>
                    <a:pt x="13847" y="15069"/>
                  </a:lnTo>
                  <a:lnTo>
                    <a:pt x="13534" y="15538"/>
                  </a:lnTo>
                  <a:lnTo>
                    <a:pt x="13085" y="15965"/>
                  </a:lnTo>
                  <a:lnTo>
                    <a:pt x="12637" y="16307"/>
                  </a:lnTo>
                  <a:lnTo>
                    <a:pt x="12144" y="16648"/>
                  </a:lnTo>
                  <a:lnTo>
                    <a:pt x="11696" y="16947"/>
                  </a:lnTo>
                  <a:lnTo>
                    <a:pt x="11159" y="17203"/>
                  </a:lnTo>
                  <a:lnTo>
                    <a:pt x="10621" y="17374"/>
                  </a:lnTo>
                  <a:lnTo>
                    <a:pt x="10038" y="17502"/>
                  </a:lnTo>
                  <a:lnTo>
                    <a:pt x="9456" y="17587"/>
                  </a:lnTo>
                  <a:lnTo>
                    <a:pt x="8246" y="17587"/>
                  </a:lnTo>
                  <a:lnTo>
                    <a:pt x="7663" y="17502"/>
                  </a:lnTo>
                  <a:lnTo>
                    <a:pt x="7080" y="17374"/>
                  </a:lnTo>
                  <a:lnTo>
                    <a:pt x="6543" y="17203"/>
                  </a:lnTo>
                  <a:lnTo>
                    <a:pt x="6005" y="16947"/>
                  </a:lnTo>
                  <a:lnTo>
                    <a:pt x="5467" y="16648"/>
                  </a:lnTo>
                  <a:lnTo>
                    <a:pt x="4571" y="15965"/>
                  </a:lnTo>
                  <a:lnTo>
                    <a:pt x="4168" y="15496"/>
                  </a:lnTo>
                  <a:lnTo>
                    <a:pt x="3809" y="15026"/>
                  </a:lnTo>
                  <a:lnTo>
                    <a:pt x="3495" y="14557"/>
                  </a:lnTo>
                  <a:lnTo>
                    <a:pt x="3271" y="14002"/>
                  </a:lnTo>
                  <a:lnTo>
                    <a:pt x="3047" y="13489"/>
                  </a:lnTo>
                  <a:lnTo>
                    <a:pt x="2913" y="12934"/>
                  </a:lnTo>
                  <a:lnTo>
                    <a:pt x="2823" y="12379"/>
                  </a:lnTo>
                  <a:lnTo>
                    <a:pt x="2823" y="11355"/>
                  </a:lnTo>
                  <a:lnTo>
                    <a:pt x="2913" y="10800"/>
                  </a:lnTo>
                  <a:lnTo>
                    <a:pt x="3047" y="10245"/>
                  </a:lnTo>
                  <a:lnTo>
                    <a:pt x="3495" y="9221"/>
                  </a:lnTo>
                  <a:lnTo>
                    <a:pt x="3809" y="8708"/>
                  </a:lnTo>
                  <a:lnTo>
                    <a:pt x="4168" y="8239"/>
                  </a:lnTo>
                  <a:lnTo>
                    <a:pt x="4571" y="7769"/>
                  </a:lnTo>
                  <a:lnTo>
                    <a:pt x="5467" y="7086"/>
                  </a:lnTo>
                  <a:lnTo>
                    <a:pt x="6005" y="6830"/>
                  </a:lnTo>
                  <a:lnTo>
                    <a:pt x="6498" y="6531"/>
                  </a:lnTo>
                  <a:lnTo>
                    <a:pt x="7080" y="6360"/>
                  </a:lnTo>
                  <a:lnTo>
                    <a:pt x="7663" y="6232"/>
                  </a:lnTo>
                  <a:lnTo>
                    <a:pt x="8828" y="6147"/>
                  </a:lnTo>
                  <a:lnTo>
                    <a:pt x="9993" y="6232"/>
                  </a:lnTo>
                  <a:lnTo>
                    <a:pt x="10576" y="6360"/>
                  </a:lnTo>
                  <a:lnTo>
                    <a:pt x="11114" y="6531"/>
                  </a:lnTo>
                  <a:lnTo>
                    <a:pt x="11651" y="6787"/>
                  </a:lnTo>
                  <a:lnTo>
                    <a:pt x="12100" y="7043"/>
                  </a:lnTo>
                  <a:lnTo>
                    <a:pt x="12593" y="7385"/>
                  </a:lnTo>
                  <a:lnTo>
                    <a:pt x="13041" y="7726"/>
                  </a:lnTo>
                  <a:lnTo>
                    <a:pt x="12055" y="8666"/>
                  </a:lnTo>
                  <a:close/>
                </a:path>
              </a:pathLst>
            </a:custGeom>
            <a:solidFill>
              <a:srgbClr val="FFFFFF"/>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1" name="Oval 35"/>
            <p:cNvSpPr/>
            <p:nvPr/>
          </p:nvSpPr>
          <p:spPr>
            <a:xfrm>
              <a:off x="953058" y="1091202"/>
              <a:ext cx="561624" cy="561624"/>
            </a:xfrm>
            <a:prstGeom prst="ellipse">
              <a:avLst/>
            </a:prstGeom>
            <a:gradFill flip="none" rotWithShape="1">
              <a:gsLst>
                <a:gs pos="0">
                  <a:srgbClr val="8EE0DC">
                    <a:alpha val="78000"/>
                  </a:srgbClr>
                </a:gs>
                <a:gs pos="87000">
                  <a:srgbClr val="2A9995">
                    <a:alpha val="40000"/>
                  </a:srgbClr>
                </a:gs>
              </a:gsLst>
              <a:lin ang="2700000" scaled="0"/>
            </a:gra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2" name="Oval 8"/>
            <p:cNvSpPr/>
            <p:nvPr/>
          </p:nvSpPr>
          <p:spPr>
            <a:xfrm>
              <a:off x="577479" y="159233"/>
              <a:ext cx="561625" cy="561624"/>
            </a:xfrm>
            <a:prstGeom prst="ellipse">
              <a:avLst/>
            </a:prstGeom>
            <a:gradFill flip="none" rotWithShape="1">
              <a:gsLst>
                <a:gs pos="0">
                  <a:srgbClr val="8EE0DC">
                    <a:alpha val="78000"/>
                  </a:srgbClr>
                </a:gs>
                <a:gs pos="87000">
                  <a:srgbClr val="2A9995">
                    <a:alpha val="40000"/>
                  </a:srgbClr>
                </a:gs>
              </a:gsLst>
              <a:lin ang="2700000" scaled="0"/>
            </a:gra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grpSp>
          <p:nvGrpSpPr>
            <p:cNvPr id="420" name="Group 51"/>
            <p:cNvGrpSpPr/>
            <p:nvPr/>
          </p:nvGrpSpPr>
          <p:grpSpPr>
            <a:xfrm>
              <a:off x="710036" y="299929"/>
              <a:ext cx="295929" cy="280232"/>
              <a:chOff x="0" y="0"/>
              <a:chExt cx="295927" cy="280230"/>
            </a:xfrm>
          </p:grpSpPr>
          <p:sp>
            <p:nvSpPr>
              <p:cNvPr id="413" name="Freeform 52"/>
              <p:cNvSpPr/>
              <p:nvPr/>
            </p:nvSpPr>
            <p:spPr>
              <a:xfrm>
                <a:off x="-1" y="78262"/>
                <a:ext cx="200652" cy="201969"/>
              </a:xfrm>
              <a:custGeom>
                <a:avLst/>
                <a:gdLst/>
                <a:ahLst/>
                <a:cxnLst>
                  <a:cxn ang="0">
                    <a:pos x="wd2" y="hd2"/>
                  </a:cxn>
                  <a:cxn ang="5400000">
                    <a:pos x="wd2" y="hd2"/>
                  </a:cxn>
                  <a:cxn ang="10800000">
                    <a:pos x="wd2" y="hd2"/>
                  </a:cxn>
                  <a:cxn ang="16200000">
                    <a:pos x="wd2" y="hd2"/>
                  </a:cxn>
                </a:cxnLst>
                <a:rect l="0" t="0" r="r" b="b"/>
                <a:pathLst>
                  <a:path w="21600" h="21600" extrusionOk="0">
                    <a:moveTo>
                      <a:pt x="19698" y="8033"/>
                    </a:moveTo>
                    <a:lnTo>
                      <a:pt x="21057" y="6885"/>
                    </a:lnTo>
                    <a:lnTo>
                      <a:pt x="19291" y="3713"/>
                    </a:lnTo>
                    <a:lnTo>
                      <a:pt x="17457" y="4320"/>
                    </a:lnTo>
                    <a:lnTo>
                      <a:pt x="17185" y="4118"/>
                    </a:lnTo>
                    <a:lnTo>
                      <a:pt x="17660" y="2295"/>
                    </a:lnTo>
                    <a:lnTo>
                      <a:pt x="14604" y="540"/>
                    </a:lnTo>
                    <a:lnTo>
                      <a:pt x="13245" y="1890"/>
                    </a:lnTo>
                    <a:lnTo>
                      <a:pt x="12906" y="1823"/>
                    </a:lnTo>
                    <a:lnTo>
                      <a:pt x="12566" y="0"/>
                    </a:lnTo>
                    <a:lnTo>
                      <a:pt x="8898" y="0"/>
                    </a:lnTo>
                    <a:lnTo>
                      <a:pt x="8491" y="1823"/>
                    </a:lnTo>
                    <a:lnTo>
                      <a:pt x="8083" y="1958"/>
                    </a:lnTo>
                    <a:lnTo>
                      <a:pt x="6860" y="608"/>
                    </a:lnTo>
                    <a:lnTo>
                      <a:pt x="3736" y="2430"/>
                    </a:lnTo>
                    <a:lnTo>
                      <a:pt x="4211" y="4118"/>
                    </a:lnTo>
                    <a:lnTo>
                      <a:pt x="3872" y="4455"/>
                    </a:lnTo>
                    <a:lnTo>
                      <a:pt x="2242" y="3915"/>
                    </a:lnTo>
                    <a:lnTo>
                      <a:pt x="475" y="7088"/>
                    </a:lnTo>
                    <a:lnTo>
                      <a:pt x="1698" y="8100"/>
                    </a:lnTo>
                    <a:lnTo>
                      <a:pt x="1426" y="8843"/>
                    </a:lnTo>
                    <a:lnTo>
                      <a:pt x="0" y="9113"/>
                    </a:lnTo>
                    <a:lnTo>
                      <a:pt x="0" y="12690"/>
                    </a:lnTo>
                    <a:lnTo>
                      <a:pt x="1358" y="12960"/>
                    </a:lnTo>
                    <a:lnTo>
                      <a:pt x="1630" y="13837"/>
                    </a:lnTo>
                    <a:lnTo>
                      <a:pt x="543" y="14715"/>
                    </a:lnTo>
                    <a:lnTo>
                      <a:pt x="2377" y="17820"/>
                    </a:lnTo>
                    <a:lnTo>
                      <a:pt x="3668" y="17415"/>
                    </a:lnTo>
                    <a:lnTo>
                      <a:pt x="4347" y="18090"/>
                    </a:lnTo>
                    <a:lnTo>
                      <a:pt x="3940" y="19237"/>
                    </a:lnTo>
                    <a:lnTo>
                      <a:pt x="7064" y="21060"/>
                    </a:lnTo>
                    <a:lnTo>
                      <a:pt x="7879" y="20115"/>
                    </a:lnTo>
                    <a:lnTo>
                      <a:pt x="8898" y="20317"/>
                    </a:lnTo>
                    <a:lnTo>
                      <a:pt x="9170" y="21600"/>
                    </a:lnTo>
                    <a:lnTo>
                      <a:pt x="12770" y="21600"/>
                    </a:lnTo>
                    <a:lnTo>
                      <a:pt x="13042" y="20250"/>
                    </a:lnTo>
                    <a:lnTo>
                      <a:pt x="13925" y="19980"/>
                    </a:lnTo>
                    <a:lnTo>
                      <a:pt x="14808" y="20925"/>
                    </a:lnTo>
                    <a:lnTo>
                      <a:pt x="17864" y="19170"/>
                    </a:lnTo>
                    <a:lnTo>
                      <a:pt x="17457" y="17820"/>
                    </a:lnTo>
                    <a:lnTo>
                      <a:pt x="17932" y="17212"/>
                    </a:lnTo>
                    <a:lnTo>
                      <a:pt x="19358" y="17617"/>
                    </a:lnTo>
                    <a:lnTo>
                      <a:pt x="21192" y="14512"/>
                    </a:lnTo>
                    <a:lnTo>
                      <a:pt x="19970" y="13432"/>
                    </a:lnTo>
                    <a:lnTo>
                      <a:pt x="20106" y="12825"/>
                    </a:lnTo>
                    <a:lnTo>
                      <a:pt x="21600" y="12487"/>
                    </a:lnTo>
                    <a:lnTo>
                      <a:pt x="21600" y="8910"/>
                    </a:lnTo>
                    <a:lnTo>
                      <a:pt x="19902" y="8505"/>
                    </a:lnTo>
                    <a:lnTo>
                      <a:pt x="19698" y="8033"/>
                    </a:lnTo>
                    <a:close/>
                    <a:moveTo>
                      <a:pt x="20649" y="11677"/>
                    </a:moveTo>
                    <a:lnTo>
                      <a:pt x="19223" y="12015"/>
                    </a:lnTo>
                    <a:lnTo>
                      <a:pt x="19223" y="12352"/>
                    </a:lnTo>
                    <a:lnTo>
                      <a:pt x="18883" y="13432"/>
                    </a:lnTo>
                    <a:lnTo>
                      <a:pt x="18815" y="13702"/>
                    </a:lnTo>
                    <a:lnTo>
                      <a:pt x="19970" y="14715"/>
                    </a:lnTo>
                    <a:lnTo>
                      <a:pt x="18883" y="16470"/>
                    </a:lnTo>
                    <a:lnTo>
                      <a:pt x="17660" y="16065"/>
                    </a:lnTo>
                    <a:lnTo>
                      <a:pt x="17457" y="16335"/>
                    </a:lnTo>
                    <a:lnTo>
                      <a:pt x="16981" y="16875"/>
                    </a:lnTo>
                    <a:lnTo>
                      <a:pt x="16370" y="17482"/>
                    </a:lnTo>
                    <a:lnTo>
                      <a:pt x="16709" y="18765"/>
                    </a:lnTo>
                    <a:lnTo>
                      <a:pt x="14943" y="19777"/>
                    </a:lnTo>
                    <a:lnTo>
                      <a:pt x="14128" y="18900"/>
                    </a:lnTo>
                    <a:lnTo>
                      <a:pt x="13857" y="18967"/>
                    </a:lnTo>
                    <a:lnTo>
                      <a:pt x="13177" y="19237"/>
                    </a:lnTo>
                    <a:lnTo>
                      <a:pt x="12566" y="19372"/>
                    </a:lnTo>
                    <a:lnTo>
                      <a:pt x="12226" y="19440"/>
                    </a:lnTo>
                    <a:lnTo>
                      <a:pt x="11955" y="20655"/>
                    </a:lnTo>
                    <a:lnTo>
                      <a:pt x="9917" y="20655"/>
                    </a:lnTo>
                    <a:lnTo>
                      <a:pt x="9645" y="19575"/>
                    </a:lnTo>
                    <a:lnTo>
                      <a:pt x="9374" y="19440"/>
                    </a:lnTo>
                    <a:lnTo>
                      <a:pt x="8626" y="19305"/>
                    </a:lnTo>
                    <a:lnTo>
                      <a:pt x="7879" y="19102"/>
                    </a:lnTo>
                    <a:lnTo>
                      <a:pt x="7608" y="19035"/>
                    </a:lnTo>
                    <a:lnTo>
                      <a:pt x="6860" y="19845"/>
                    </a:lnTo>
                    <a:lnTo>
                      <a:pt x="5026" y="18832"/>
                    </a:lnTo>
                    <a:lnTo>
                      <a:pt x="5434" y="17820"/>
                    </a:lnTo>
                    <a:lnTo>
                      <a:pt x="5230" y="17550"/>
                    </a:lnTo>
                    <a:lnTo>
                      <a:pt x="4619" y="17077"/>
                    </a:lnTo>
                    <a:lnTo>
                      <a:pt x="4143" y="16537"/>
                    </a:lnTo>
                    <a:lnTo>
                      <a:pt x="3940" y="16335"/>
                    </a:lnTo>
                    <a:lnTo>
                      <a:pt x="2853" y="16672"/>
                    </a:lnTo>
                    <a:lnTo>
                      <a:pt x="1834" y="14850"/>
                    </a:lnTo>
                    <a:lnTo>
                      <a:pt x="2717" y="14175"/>
                    </a:lnTo>
                    <a:lnTo>
                      <a:pt x="2581" y="13770"/>
                    </a:lnTo>
                    <a:lnTo>
                      <a:pt x="2377" y="13230"/>
                    </a:lnTo>
                    <a:lnTo>
                      <a:pt x="2242" y="12487"/>
                    </a:lnTo>
                    <a:lnTo>
                      <a:pt x="2174" y="12150"/>
                    </a:lnTo>
                    <a:lnTo>
                      <a:pt x="951" y="11880"/>
                    </a:lnTo>
                    <a:lnTo>
                      <a:pt x="951" y="9855"/>
                    </a:lnTo>
                    <a:lnTo>
                      <a:pt x="2242" y="9653"/>
                    </a:lnTo>
                    <a:lnTo>
                      <a:pt x="2309" y="9248"/>
                    </a:lnTo>
                    <a:lnTo>
                      <a:pt x="2513" y="8708"/>
                    </a:lnTo>
                    <a:lnTo>
                      <a:pt x="2649" y="8100"/>
                    </a:lnTo>
                    <a:lnTo>
                      <a:pt x="2785" y="7830"/>
                    </a:lnTo>
                    <a:lnTo>
                      <a:pt x="1698" y="6885"/>
                    </a:lnTo>
                    <a:lnTo>
                      <a:pt x="2717" y="5130"/>
                    </a:lnTo>
                    <a:lnTo>
                      <a:pt x="4143" y="5535"/>
                    </a:lnTo>
                    <a:lnTo>
                      <a:pt x="4415" y="5333"/>
                    </a:lnTo>
                    <a:lnTo>
                      <a:pt x="5094" y="4590"/>
                    </a:lnTo>
                    <a:lnTo>
                      <a:pt x="5434" y="4388"/>
                    </a:lnTo>
                    <a:lnTo>
                      <a:pt x="4891" y="2835"/>
                    </a:lnTo>
                    <a:lnTo>
                      <a:pt x="6657" y="1823"/>
                    </a:lnTo>
                    <a:lnTo>
                      <a:pt x="7743" y="3038"/>
                    </a:lnTo>
                    <a:lnTo>
                      <a:pt x="8083" y="2903"/>
                    </a:lnTo>
                    <a:lnTo>
                      <a:pt x="9034" y="2700"/>
                    </a:lnTo>
                    <a:lnTo>
                      <a:pt x="9306" y="2633"/>
                    </a:lnTo>
                    <a:lnTo>
                      <a:pt x="9645" y="945"/>
                    </a:lnTo>
                    <a:lnTo>
                      <a:pt x="11751" y="945"/>
                    </a:lnTo>
                    <a:lnTo>
                      <a:pt x="12091" y="2633"/>
                    </a:lnTo>
                    <a:lnTo>
                      <a:pt x="12362" y="2700"/>
                    </a:lnTo>
                    <a:lnTo>
                      <a:pt x="13245" y="2903"/>
                    </a:lnTo>
                    <a:lnTo>
                      <a:pt x="13585" y="2970"/>
                    </a:lnTo>
                    <a:lnTo>
                      <a:pt x="14808" y="1688"/>
                    </a:lnTo>
                    <a:lnTo>
                      <a:pt x="16574" y="2700"/>
                    </a:lnTo>
                    <a:lnTo>
                      <a:pt x="16030" y="4388"/>
                    </a:lnTo>
                    <a:lnTo>
                      <a:pt x="16302" y="4590"/>
                    </a:lnTo>
                    <a:lnTo>
                      <a:pt x="16913" y="5198"/>
                    </a:lnTo>
                    <a:lnTo>
                      <a:pt x="17185" y="5400"/>
                    </a:lnTo>
                    <a:lnTo>
                      <a:pt x="18815" y="4860"/>
                    </a:lnTo>
                    <a:lnTo>
                      <a:pt x="19902" y="6615"/>
                    </a:lnTo>
                    <a:lnTo>
                      <a:pt x="18611" y="7763"/>
                    </a:lnTo>
                    <a:lnTo>
                      <a:pt x="18747" y="8033"/>
                    </a:lnTo>
                    <a:lnTo>
                      <a:pt x="19087" y="9045"/>
                    </a:lnTo>
                    <a:lnTo>
                      <a:pt x="19155" y="9315"/>
                    </a:lnTo>
                    <a:lnTo>
                      <a:pt x="20649" y="9653"/>
                    </a:lnTo>
                    <a:lnTo>
                      <a:pt x="20649" y="11677"/>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4" name="Freeform 53"/>
              <p:cNvSpPr/>
              <p:nvPr/>
            </p:nvSpPr>
            <p:spPr>
              <a:xfrm>
                <a:off x="51109" y="133172"/>
                <a:ext cx="96540" cy="97198"/>
              </a:xfrm>
              <a:custGeom>
                <a:avLst/>
                <a:gdLst/>
                <a:ahLst/>
                <a:cxnLst>
                  <a:cxn ang="0">
                    <a:pos x="wd2" y="hd2"/>
                  </a:cxn>
                  <a:cxn ang="5400000">
                    <a:pos x="wd2" y="hd2"/>
                  </a:cxn>
                  <a:cxn ang="10800000">
                    <a:pos x="wd2" y="hd2"/>
                  </a:cxn>
                  <a:cxn ang="16200000">
                    <a:pos x="wd2" y="hd2"/>
                  </a:cxn>
                </a:cxnLst>
                <a:rect l="0" t="0" r="r" b="b"/>
                <a:pathLst>
                  <a:path w="21600" h="21600" extrusionOk="0">
                    <a:moveTo>
                      <a:pt x="10871" y="0"/>
                    </a:moveTo>
                    <a:lnTo>
                      <a:pt x="8612" y="281"/>
                    </a:lnTo>
                    <a:lnTo>
                      <a:pt x="7624" y="561"/>
                    </a:lnTo>
                    <a:lnTo>
                      <a:pt x="6494" y="842"/>
                    </a:lnTo>
                    <a:lnTo>
                      <a:pt x="5647" y="1262"/>
                    </a:lnTo>
                    <a:lnTo>
                      <a:pt x="4659" y="1964"/>
                    </a:lnTo>
                    <a:lnTo>
                      <a:pt x="3247" y="3086"/>
                    </a:lnTo>
                    <a:lnTo>
                      <a:pt x="2400" y="3927"/>
                    </a:lnTo>
                    <a:lnTo>
                      <a:pt x="1835" y="4769"/>
                    </a:lnTo>
                    <a:lnTo>
                      <a:pt x="1129" y="5751"/>
                    </a:lnTo>
                    <a:lnTo>
                      <a:pt x="706" y="6592"/>
                    </a:lnTo>
                    <a:lnTo>
                      <a:pt x="424" y="7714"/>
                    </a:lnTo>
                    <a:lnTo>
                      <a:pt x="141" y="8556"/>
                    </a:lnTo>
                    <a:lnTo>
                      <a:pt x="0" y="9678"/>
                    </a:lnTo>
                    <a:lnTo>
                      <a:pt x="0" y="11922"/>
                    </a:lnTo>
                    <a:lnTo>
                      <a:pt x="141" y="12904"/>
                    </a:lnTo>
                    <a:lnTo>
                      <a:pt x="424" y="14026"/>
                    </a:lnTo>
                    <a:lnTo>
                      <a:pt x="706" y="14868"/>
                    </a:lnTo>
                    <a:lnTo>
                      <a:pt x="1129" y="15990"/>
                    </a:lnTo>
                    <a:lnTo>
                      <a:pt x="1835" y="16831"/>
                    </a:lnTo>
                    <a:lnTo>
                      <a:pt x="2400" y="17673"/>
                    </a:lnTo>
                    <a:lnTo>
                      <a:pt x="3247" y="18374"/>
                    </a:lnTo>
                    <a:lnTo>
                      <a:pt x="3953" y="19216"/>
                    </a:lnTo>
                    <a:lnTo>
                      <a:pt x="4659" y="19777"/>
                    </a:lnTo>
                    <a:lnTo>
                      <a:pt x="5647" y="20197"/>
                    </a:lnTo>
                    <a:lnTo>
                      <a:pt x="7624" y="21179"/>
                    </a:lnTo>
                    <a:lnTo>
                      <a:pt x="8612" y="21460"/>
                    </a:lnTo>
                    <a:lnTo>
                      <a:pt x="9741" y="21600"/>
                    </a:lnTo>
                    <a:lnTo>
                      <a:pt x="11859" y="21600"/>
                    </a:lnTo>
                    <a:lnTo>
                      <a:pt x="12988" y="21460"/>
                    </a:lnTo>
                    <a:lnTo>
                      <a:pt x="13976" y="21179"/>
                    </a:lnTo>
                    <a:lnTo>
                      <a:pt x="15953" y="20197"/>
                    </a:lnTo>
                    <a:lnTo>
                      <a:pt x="16941" y="19777"/>
                    </a:lnTo>
                    <a:lnTo>
                      <a:pt x="17647" y="19216"/>
                    </a:lnTo>
                    <a:lnTo>
                      <a:pt x="18635" y="18374"/>
                    </a:lnTo>
                    <a:lnTo>
                      <a:pt x="19200" y="17673"/>
                    </a:lnTo>
                    <a:lnTo>
                      <a:pt x="19765" y="16831"/>
                    </a:lnTo>
                    <a:lnTo>
                      <a:pt x="20471" y="15990"/>
                    </a:lnTo>
                    <a:lnTo>
                      <a:pt x="20894" y="14868"/>
                    </a:lnTo>
                    <a:lnTo>
                      <a:pt x="21176" y="14026"/>
                    </a:lnTo>
                    <a:lnTo>
                      <a:pt x="21459" y="12904"/>
                    </a:lnTo>
                    <a:lnTo>
                      <a:pt x="21600" y="11922"/>
                    </a:lnTo>
                    <a:lnTo>
                      <a:pt x="21600" y="9678"/>
                    </a:lnTo>
                    <a:lnTo>
                      <a:pt x="21459" y="8556"/>
                    </a:lnTo>
                    <a:lnTo>
                      <a:pt x="21176" y="7714"/>
                    </a:lnTo>
                    <a:lnTo>
                      <a:pt x="20894" y="6592"/>
                    </a:lnTo>
                    <a:lnTo>
                      <a:pt x="20471" y="5751"/>
                    </a:lnTo>
                    <a:lnTo>
                      <a:pt x="19765" y="4769"/>
                    </a:lnTo>
                    <a:lnTo>
                      <a:pt x="18635" y="3086"/>
                    </a:lnTo>
                    <a:lnTo>
                      <a:pt x="17647" y="2525"/>
                    </a:lnTo>
                    <a:lnTo>
                      <a:pt x="16941" y="1964"/>
                    </a:lnTo>
                    <a:lnTo>
                      <a:pt x="15953" y="1262"/>
                    </a:lnTo>
                    <a:lnTo>
                      <a:pt x="15106" y="842"/>
                    </a:lnTo>
                    <a:lnTo>
                      <a:pt x="13976" y="561"/>
                    </a:lnTo>
                    <a:lnTo>
                      <a:pt x="12988" y="281"/>
                    </a:lnTo>
                    <a:lnTo>
                      <a:pt x="11859" y="140"/>
                    </a:lnTo>
                    <a:lnTo>
                      <a:pt x="10871" y="0"/>
                    </a:lnTo>
                    <a:close/>
                    <a:moveTo>
                      <a:pt x="10871" y="19636"/>
                    </a:moveTo>
                    <a:lnTo>
                      <a:pt x="9882" y="19636"/>
                    </a:lnTo>
                    <a:lnTo>
                      <a:pt x="9035" y="19496"/>
                    </a:lnTo>
                    <a:lnTo>
                      <a:pt x="7341" y="18935"/>
                    </a:lnTo>
                    <a:lnTo>
                      <a:pt x="5929" y="18094"/>
                    </a:lnTo>
                    <a:lnTo>
                      <a:pt x="4518" y="17112"/>
                    </a:lnTo>
                    <a:lnTo>
                      <a:pt x="3529" y="15709"/>
                    </a:lnTo>
                    <a:lnTo>
                      <a:pt x="2541" y="14166"/>
                    </a:lnTo>
                    <a:lnTo>
                      <a:pt x="2118" y="12483"/>
                    </a:lnTo>
                    <a:lnTo>
                      <a:pt x="1976" y="11782"/>
                    </a:lnTo>
                    <a:lnTo>
                      <a:pt x="1976" y="9958"/>
                    </a:lnTo>
                    <a:lnTo>
                      <a:pt x="2118" y="8977"/>
                    </a:lnTo>
                    <a:lnTo>
                      <a:pt x="2541" y="7294"/>
                    </a:lnTo>
                    <a:lnTo>
                      <a:pt x="3529" y="5891"/>
                    </a:lnTo>
                    <a:lnTo>
                      <a:pt x="4518" y="4629"/>
                    </a:lnTo>
                    <a:lnTo>
                      <a:pt x="5929" y="3366"/>
                    </a:lnTo>
                    <a:lnTo>
                      <a:pt x="7341" y="2665"/>
                    </a:lnTo>
                    <a:lnTo>
                      <a:pt x="9035" y="2244"/>
                    </a:lnTo>
                    <a:lnTo>
                      <a:pt x="9882" y="2104"/>
                    </a:lnTo>
                    <a:lnTo>
                      <a:pt x="10871" y="1964"/>
                    </a:lnTo>
                    <a:lnTo>
                      <a:pt x="12565" y="2244"/>
                    </a:lnTo>
                    <a:lnTo>
                      <a:pt x="14259" y="2665"/>
                    </a:lnTo>
                    <a:lnTo>
                      <a:pt x="15812" y="3366"/>
                    </a:lnTo>
                    <a:lnTo>
                      <a:pt x="17082" y="4629"/>
                    </a:lnTo>
                    <a:lnTo>
                      <a:pt x="18071" y="5891"/>
                    </a:lnTo>
                    <a:lnTo>
                      <a:pt x="19059" y="7294"/>
                    </a:lnTo>
                    <a:lnTo>
                      <a:pt x="19482" y="8977"/>
                    </a:lnTo>
                    <a:lnTo>
                      <a:pt x="19624" y="9958"/>
                    </a:lnTo>
                    <a:lnTo>
                      <a:pt x="19624" y="11782"/>
                    </a:lnTo>
                    <a:lnTo>
                      <a:pt x="19482" y="12483"/>
                    </a:lnTo>
                    <a:lnTo>
                      <a:pt x="19059" y="14166"/>
                    </a:lnTo>
                    <a:lnTo>
                      <a:pt x="18071" y="15709"/>
                    </a:lnTo>
                    <a:lnTo>
                      <a:pt x="17082" y="17112"/>
                    </a:lnTo>
                    <a:lnTo>
                      <a:pt x="15812" y="18094"/>
                    </a:lnTo>
                    <a:lnTo>
                      <a:pt x="14259" y="18935"/>
                    </a:lnTo>
                    <a:lnTo>
                      <a:pt x="12565" y="19496"/>
                    </a:lnTo>
                    <a:lnTo>
                      <a:pt x="11718" y="19636"/>
                    </a:lnTo>
                    <a:lnTo>
                      <a:pt x="10871" y="19636"/>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5" name="Freeform 54"/>
              <p:cNvSpPr/>
              <p:nvPr/>
            </p:nvSpPr>
            <p:spPr>
              <a:xfrm>
                <a:off x="160267" y="-1"/>
                <a:ext cx="135661" cy="136330"/>
              </a:xfrm>
              <a:custGeom>
                <a:avLst/>
                <a:gdLst/>
                <a:ahLst/>
                <a:cxnLst>
                  <a:cxn ang="0">
                    <a:pos x="wd2" y="hd2"/>
                  </a:cxn>
                  <a:cxn ang="5400000">
                    <a:pos x="wd2" y="hd2"/>
                  </a:cxn>
                  <a:cxn ang="10800000">
                    <a:pos x="wd2" y="hd2"/>
                  </a:cxn>
                  <a:cxn ang="16200000">
                    <a:pos x="wd2" y="hd2"/>
                  </a:cxn>
                </a:cxnLst>
                <a:rect l="0" t="0" r="r" b="b"/>
                <a:pathLst>
                  <a:path w="21600" h="21600" extrusionOk="0">
                    <a:moveTo>
                      <a:pt x="21600" y="12600"/>
                    </a:moveTo>
                    <a:lnTo>
                      <a:pt x="21600" y="8700"/>
                    </a:lnTo>
                    <a:lnTo>
                      <a:pt x="19792" y="8300"/>
                    </a:lnTo>
                    <a:lnTo>
                      <a:pt x="19691" y="8200"/>
                    </a:lnTo>
                    <a:lnTo>
                      <a:pt x="20997" y="7000"/>
                    </a:lnTo>
                    <a:lnTo>
                      <a:pt x="19088" y="3700"/>
                    </a:lnTo>
                    <a:lnTo>
                      <a:pt x="17180" y="4200"/>
                    </a:lnTo>
                    <a:lnTo>
                      <a:pt x="17180" y="4100"/>
                    </a:lnTo>
                    <a:lnTo>
                      <a:pt x="17782" y="2400"/>
                    </a:lnTo>
                    <a:lnTo>
                      <a:pt x="14367" y="400"/>
                    </a:lnTo>
                    <a:lnTo>
                      <a:pt x="13060" y="1800"/>
                    </a:lnTo>
                    <a:lnTo>
                      <a:pt x="12960" y="1800"/>
                    </a:lnTo>
                    <a:lnTo>
                      <a:pt x="12558" y="0"/>
                    </a:lnTo>
                    <a:lnTo>
                      <a:pt x="8640" y="0"/>
                    </a:lnTo>
                    <a:lnTo>
                      <a:pt x="8339" y="1800"/>
                    </a:lnTo>
                    <a:lnTo>
                      <a:pt x="8138" y="1800"/>
                    </a:lnTo>
                    <a:lnTo>
                      <a:pt x="6932" y="500"/>
                    </a:lnTo>
                    <a:lnTo>
                      <a:pt x="3516" y="2500"/>
                    </a:lnTo>
                    <a:lnTo>
                      <a:pt x="4119" y="4100"/>
                    </a:lnTo>
                    <a:lnTo>
                      <a:pt x="3918" y="4300"/>
                    </a:lnTo>
                    <a:lnTo>
                      <a:pt x="2210" y="3800"/>
                    </a:lnTo>
                    <a:lnTo>
                      <a:pt x="301" y="7100"/>
                    </a:lnTo>
                    <a:lnTo>
                      <a:pt x="1507" y="8200"/>
                    </a:lnTo>
                    <a:lnTo>
                      <a:pt x="1407" y="8600"/>
                    </a:lnTo>
                    <a:lnTo>
                      <a:pt x="0" y="9000"/>
                    </a:lnTo>
                    <a:lnTo>
                      <a:pt x="0" y="12800"/>
                    </a:lnTo>
                    <a:lnTo>
                      <a:pt x="1306" y="13200"/>
                    </a:lnTo>
                    <a:lnTo>
                      <a:pt x="1507" y="13700"/>
                    </a:lnTo>
                    <a:lnTo>
                      <a:pt x="402" y="14600"/>
                    </a:lnTo>
                    <a:lnTo>
                      <a:pt x="2311" y="17900"/>
                    </a:lnTo>
                    <a:lnTo>
                      <a:pt x="3617" y="17500"/>
                    </a:lnTo>
                    <a:lnTo>
                      <a:pt x="4119" y="18000"/>
                    </a:lnTo>
                    <a:lnTo>
                      <a:pt x="3717" y="19200"/>
                    </a:lnTo>
                    <a:lnTo>
                      <a:pt x="7133" y="21200"/>
                    </a:lnTo>
                    <a:lnTo>
                      <a:pt x="8037" y="20200"/>
                    </a:lnTo>
                    <a:lnTo>
                      <a:pt x="8640" y="20300"/>
                    </a:lnTo>
                    <a:lnTo>
                      <a:pt x="8841" y="21600"/>
                    </a:lnTo>
                    <a:lnTo>
                      <a:pt x="12759" y="21600"/>
                    </a:lnTo>
                    <a:lnTo>
                      <a:pt x="13060" y="20200"/>
                    </a:lnTo>
                    <a:lnTo>
                      <a:pt x="13663" y="20100"/>
                    </a:lnTo>
                    <a:lnTo>
                      <a:pt x="14467" y="21100"/>
                    </a:lnTo>
                    <a:lnTo>
                      <a:pt x="17983" y="19100"/>
                    </a:lnTo>
                    <a:lnTo>
                      <a:pt x="17481" y="17700"/>
                    </a:lnTo>
                    <a:lnTo>
                      <a:pt x="17782" y="17300"/>
                    </a:lnTo>
                    <a:lnTo>
                      <a:pt x="19189" y="17700"/>
                    </a:lnTo>
                    <a:lnTo>
                      <a:pt x="21098" y="14400"/>
                    </a:lnTo>
                    <a:lnTo>
                      <a:pt x="19892" y="13300"/>
                    </a:lnTo>
                    <a:lnTo>
                      <a:pt x="19892" y="13000"/>
                    </a:lnTo>
                    <a:lnTo>
                      <a:pt x="21600" y="12600"/>
                    </a:lnTo>
                    <a:close/>
                    <a:moveTo>
                      <a:pt x="19390" y="14700"/>
                    </a:moveTo>
                    <a:lnTo>
                      <a:pt x="18486" y="16100"/>
                    </a:lnTo>
                    <a:lnTo>
                      <a:pt x="17280" y="15700"/>
                    </a:lnTo>
                    <a:lnTo>
                      <a:pt x="16979" y="16100"/>
                    </a:lnTo>
                    <a:lnTo>
                      <a:pt x="15773" y="17300"/>
                    </a:lnTo>
                    <a:lnTo>
                      <a:pt x="16275" y="18500"/>
                    </a:lnTo>
                    <a:lnTo>
                      <a:pt x="14869" y="19200"/>
                    </a:lnTo>
                    <a:lnTo>
                      <a:pt x="14065" y="18400"/>
                    </a:lnTo>
                    <a:lnTo>
                      <a:pt x="13663" y="18600"/>
                    </a:lnTo>
                    <a:lnTo>
                      <a:pt x="12357" y="19000"/>
                    </a:lnTo>
                    <a:lnTo>
                      <a:pt x="11855" y="19100"/>
                    </a:lnTo>
                    <a:lnTo>
                      <a:pt x="11654" y="20200"/>
                    </a:lnTo>
                    <a:lnTo>
                      <a:pt x="10047" y="20200"/>
                    </a:lnTo>
                    <a:lnTo>
                      <a:pt x="9846" y="19100"/>
                    </a:lnTo>
                    <a:lnTo>
                      <a:pt x="9343" y="19000"/>
                    </a:lnTo>
                    <a:lnTo>
                      <a:pt x="8037" y="18700"/>
                    </a:lnTo>
                    <a:lnTo>
                      <a:pt x="7535" y="18600"/>
                    </a:lnTo>
                    <a:lnTo>
                      <a:pt x="6832" y="19300"/>
                    </a:lnTo>
                    <a:lnTo>
                      <a:pt x="5425" y="18600"/>
                    </a:lnTo>
                    <a:lnTo>
                      <a:pt x="5727" y="17600"/>
                    </a:lnTo>
                    <a:lnTo>
                      <a:pt x="4420" y="16300"/>
                    </a:lnTo>
                    <a:lnTo>
                      <a:pt x="4119" y="15900"/>
                    </a:lnTo>
                    <a:lnTo>
                      <a:pt x="3014" y="16200"/>
                    </a:lnTo>
                    <a:lnTo>
                      <a:pt x="2210" y="14900"/>
                    </a:lnTo>
                    <a:lnTo>
                      <a:pt x="3114" y="14100"/>
                    </a:lnTo>
                    <a:lnTo>
                      <a:pt x="2913" y="13700"/>
                    </a:lnTo>
                    <a:lnTo>
                      <a:pt x="2713" y="12400"/>
                    </a:lnTo>
                    <a:lnTo>
                      <a:pt x="2612" y="12000"/>
                    </a:lnTo>
                    <a:lnTo>
                      <a:pt x="1407" y="11700"/>
                    </a:lnTo>
                    <a:lnTo>
                      <a:pt x="1407" y="10000"/>
                    </a:lnTo>
                    <a:lnTo>
                      <a:pt x="2612" y="9800"/>
                    </a:lnTo>
                    <a:lnTo>
                      <a:pt x="2713" y="9400"/>
                    </a:lnTo>
                    <a:lnTo>
                      <a:pt x="3014" y="8300"/>
                    </a:lnTo>
                    <a:lnTo>
                      <a:pt x="3215" y="7800"/>
                    </a:lnTo>
                    <a:lnTo>
                      <a:pt x="2110" y="6900"/>
                    </a:lnTo>
                    <a:lnTo>
                      <a:pt x="2913" y="5500"/>
                    </a:lnTo>
                    <a:lnTo>
                      <a:pt x="4320" y="5900"/>
                    </a:lnTo>
                    <a:lnTo>
                      <a:pt x="4621" y="5600"/>
                    </a:lnTo>
                    <a:lnTo>
                      <a:pt x="5425" y="4900"/>
                    </a:lnTo>
                    <a:lnTo>
                      <a:pt x="5727" y="4600"/>
                    </a:lnTo>
                    <a:lnTo>
                      <a:pt x="5325" y="3100"/>
                    </a:lnTo>
                    <a:lnTo>
                      <a:pt x="6731" y="2400"/>
                    </a:lnTo>
                    <a:lnTo>
                      <a:pt x="7635" y="3400"/>
                    </a:lnTo>
                    <a:lnTo>
                      <a:pt x="8138" y="3300"/>
                    </a:lnTo>
                    <a:lnTo>
                      <a:pt x="8941" y="3100"/>
                    </a:lnTo>
                    <a:lnTo>
                      <a:pt x="9544" y="3000"/>
                    </a:lnTo>
                    <a:lnTo>
                      <a:pt x="9846" y="1400"/>
                    </a:lnTo>
                    <a:lnTo>
                      <a:pt x="11453" y="1400"/>
                    </a:lnTo>
                    <a:lnTo>
                      <a:pt x="11754" y="3000"/>
                    </a:lnTo>
                    <a:lnTo>
                      <a:pt x="12257" y="3100"/>
                    </a:lnTo>
                    <a:lnTo>
                      <a:pt x="13060" y="3300"/>
                    </a:lnTo>
                    <a:lnTo>
                      <a:pt x="13563" y="3400"/>
                    </a:lnTo>
                    <a:lnTo>
                      <a:pt x="14567" y="2300"/>
                    </a:lnTo>
                    <a:lnTo>
                      <a:pt x="15974" y="3000"/>
                    </a:lnTo>
                    <a:lnTo>
                      <a:pt x="15472" y="4600"/>
                    </a:lnTo>
                    <a:lnTo>
                      <a:pt x="15873" y="4900"/>
                    </a:lnTo>
                    <a:lnTo>
                      <a:pt x="16577" y="5500"/>
                    </a:lnTo>
                    <a:lnTo>
                      <a:pt x="16778" y="5800"/>
                    </a:lnTo>
                    <a:lnTo>
                      <a:pt x="18385" y="5300"/>
                    </a:lnTo>
                    <a:lnTo>
                      <a:pt x="19289" y="6700"/>
                    </a:lnTo>
                    <a:lnTo>
                      <a:pt x="18084" y="7800"/>
                    </a:lnTo>
                    <a:lnTo>
                      <a:pt x="18184" y="8200"/>
                    </a:lnTo>
                    <a:lnTo>
                      <a:pt x="18486" y="9100"/>
                    </a:lnTo>
                    <a:lnTo>
                      <a:pt x="18586" y="9500"/>
                    </a:lnTo>
                    <a:lnTo>
                      <a:pt x="20193" y="9800"/>
                    </a:lnTo>
                    <a:lnTo>
                      <a:pt x="20193" y="11400"/>
                    </a:lnTo>
                    <a:lnTo>
                      <a:pt x="18687" y="11800"/>
                    </a:lnTo>
                    <a:lnTo>
                      <a:pt x="18385" y="13300"/>
                    </a:lnTo>
                    <a:lnTo>
                      <a:pt x="18285" y="13700"/>
                    </a:lnTo>
                    <a:lnTo>
                      <a:pt x="19390" y="14700"/>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6" name="Freeform 55"/>
              <p:cNvSpPr/>
              <p:nvPr/>
            </p:nvSpPr>
            <p:spPr>
              <a:xfrm>
                <a:off x="198757" y="41655"/>
                <a:ext cx="56789" cy="56174"/>
              </a:xfrm>
              <a:custGeom>
                <a:avLst/>
                <a:gdLst/>
                <a:ahLst/>
                <a:cxnLst>
                  <a:cxn ang="0">
                    <a:pos x="wd2" y="hd2"/>
                  </a:cxn>
                  <a:cxn ang="5400000">
                    <a:pos x="wd2" y="hd2"/>
                  </a:cxn>
                  <a:cxn ang="10800000">
                    <a:pos x="wd2" y="hd2"/>
                  </a:cxn>
                  <a:cxn ang="16200000">
                    <a:pos x="wd2" y="hd2"/>
                  </a:cxn>
                </a:cxnLst>
                <a:rect l="0" t="0" r="r" b="b"/>
                <a:pathLst>
                  <a:path w="21600" h="21600" extrusionOk="0">
                    <a:moveTo>
                      <a:pt x="10560" y="0"/>
                    </a:moveTo>
                    <a:lnTo>
                      <a:pt x="8640" y="243"/>
                    </a:lnTo>
                    <a:lnTo>
                      <a:pt x="6480" y="728"/>
                    </a:lnTo>
                    <a:lnTo>
                      <a:pt x="4800" y="1699"/>
                    </a:lnTo>
                    <a:lnTo>
                      <a:pt x="3120" y="3155"/>
                    </a:lnTo>
                    <a:lnTo>
                      <a:pt x="1920" y="4611"/>
                    </a:lnTo>
                    <a:lnTo>
                      <a:pt x="720" y="6553"/>
                    </a:lnTo>
                    <a:lnTo>
                      <a:pt x="240" y="8494"/>
                    </a:lnTo>
                    <a:lnTo>
                      <a:pt x="0" y="10679"/>
                    </a:lnTo>
                    <a:lnTo>
                      <a:pt x="240" y="13106"/>
                    </a:lnTo>
                    <a:lnTo>
                      <a:pt x="720" y="15047"/>
                    </a:lnTo>
                    <a:lnTo>
                      <a:pt x="1920" y="16989"/>
                    </a:lnTo>
                    <a:lnTo>
                      <a:pt x="3120" y="18445"/>
                    </a:lnTo>
                    <a:lnTo>
                      <a:pt x="4800" y="19901"/>
                    </a:lnTo>
                    <a:lnTo>
                      <a:pt x="6480" y="20872"/>
                    </a:lnTo>
                    <a:lnTo>
                      <a:pt x="8640" y="21357"/>
                    </a:lnTo>
                    <a:lnTo>
                      <a:pt x="10560" y="21600"/>
                    </a:lnTo>
                    <a:lnTo>
                      <a:pt x="12960" y="21357"/>
                    </a:lnTo>
                    <a:lnTo>
                      <a:pt x="14880" y="20872"/>
                    </a:lnTo>
                    <a:lnTo>
                      <a:pt x="16560" y="19901"/>
                    </a:lnTo>
                    <a:lnTo>
                      <a:pt x="18480" y="18445"/>
                    </a:lnTo>
                    <a:lnTo>
                      <a:pt x="19680" y="16989"/>
                    </a:lnTo>
                    <a:lnTo>
                      <a:pt x="20640" y="15047"/>
                    </a:lnTo>
                    <a:lnTo>
                      <a:pt x="21360" y="13106"/>
                    </a:lnTo>
                    <a:lnTo>
                      <a:pt x="21600" y="10679"/>
                    </a:lnTo>
                    <a:lnTo>
                      <a:pt x="21360" y="8494"/>
                    </a:lnTo>
                    <a:lnTo>
                      <a:pt x="20640" y="6553"/>
                    </a:lnTo>
                    <a:lnTo>
                      <a:pt x="19680" y="4611"/>
                    </a:lnTo>
                    <a:lnTo>
                      <a:pt x="18480" y="3155"/>
                    </a:lnTo>
                    <a:lnTo>
                      <a:pt x="16560" y="1699"/>
                    </a:lnTo>
                    <a:lnTo>
                      <a:pt x="14880" y="728"/>
                    </a:lnTo>
                    <a:lnTo>
                      <a:pt x="12960" y="243"/>
                    </a:lnTo>
                    <a:lnTo>
                      <a:pt x="10560" y="0"/>
                    </a:lnTo>
                    <a:close/>
                    <a:moveTo>
                      <a:pt x="10560" y="18202"/>
                    </a:moveTo>
                    <a:lnTo>
                      <a:pt x="9360" y="17960"/>
                    </a:lnTo>
                    <a:lnTo>
                      <a:pt x="7920" y="17717"/>
                    </a:lnTo>
                    <a:lnTo>
                      <a:pt x="6480" y="16989"/>
                    </a:lnTo>
                    <a:lnTo>
                      <a:pt x="5520" y="16018"/>
                    </a:lnTo>
                    <a:lnTo>
                      <a:pt x="4800" y="14804"/>
                    </a:lnTo>
                    <a:lnTo>
                      <a:pt x="3840" y="13591"/>
                    </a:lnTo>
                    <a:lnTo>
                      <a:pt x="3360" y="12378"/>
                    </a:lnTo>
                    <a:lnTo>
                      <a:pt x="3360" y="9465"/>
                    </a:lnTo>
                    <a:lnTo>
                      <a:pt x="3840" y="7766"/>
                    </a:lnTo>
                    <a:lnTo>
                      <a:pt x="4800" y="6796"/>
                    </a:lnTo>
                    <a:lnTo>
                      <a:pt x="5520" y="5339"/>
                    </a:lnTo>
                    <a:lnTo>
                      <a:pt x="6480" y="4611"/>
                    </a:lnTo>
                    <a:lnTo>
                      <a:pt x="7920" y="3883"/>
                    </a:lnTo>
                    <a:lnTo>
                      <a:pt x="9360" y="3640"/>
                    </a:lnTo>
                    <a:lnTo>
                      <a:pt x="10560" y="3398"/>
                    </a:lnTo>
                    <a:lnTo>
                      <a:pt x="12240" y="3640"/>
                    </a:lnTo>
                    <a:lnTo>
                      <a:pt x="13440" y="3883"/>
                    </a:lnTo>
                    <a:lnTo>
                      <a:pt x="14880" y="4611"/>
                    </a:lnTo>
                    <a:lnTo>
                      <a:pt x="15840" y="5339"/>
                    </a:lnTo>
                    <a:lnTo>
                      <a:pt x="16800" y="6796"/>
                    </a:lnTo>
                    <a:lnTo>
                      <a:pt x="17520" y="7766"/>
                    </a:lnTo>
                    <a:lnTo>
                      <a:pt x="18000" y="9465"/>
                    </a:lnTo>
                    <a:lnTo>
                      <a:pt x="18240" y="10679"/>
                    </a:lnTo>
                    <a:lnTo>
                      <a:pt x="18000" y="12378"/>
                    </a:lnTo>
                    <a:lnTo>
                      <a:pt x="17520" y="13591"/>
                    </a:lnTo>
                    <a:lnTo>
                      <a:pt x="16800" y="14804"/>
                    </a:lnTo>
                    <a:lnTo>
                      <a:pt x="15840" y="16018"/>
                    </a:lnTo>
                    <a:lnTo>
                      <a:pt x="14880" y="16989"/>
                    </a:lnTo>
                    <a:lnTo>
                      <a:pt x="13440" y="17717"/>
                    </a:lnTo>
                    <a:lnTo>
                      <a:pt x="12240" y="17960"/>
                    </a:lnTo>
                    <a:lnTo>
                      <a:pt x="10560" y="18202"/>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7" name="Freeform 56"/>
              <p:cNvSpPr/>
              <p:nvPr/>
            </p:nvSpPr>
            <p:spPr>
              <a:xfrm>
                <a:off x="205698" y="142639"/>
                <a:ext cx="79504" cy="80157"/>
              </a:xfrm>
              <a:custGeom>
                <a:avLst/>
                <a:gdLst/>
                <a:ahLst/>
                <a:cxnLst>
                  <a:cxn ang="0">
                    <a:pos x="wd2" y="hd2"/>
                  </a:cxn>
                  <a:cxn ang="5400000">
                    <a:pos x="wd2" y="hd2"/>
                  </a:cxn>
                  <a:cxn ang="10800000">
                    <a:pos x="wd2" y="hd2"/>
                  </a:cxn>
                  <a:cxn ang="16200000">
                    <a:pos x="wd2" y="hd2"/>
                  </a:cxn>
                </a:cxnLst>
                <a:rect l="0" t="0" r="r" b="b"/>
                <a:pathLst>
                  <a:path w="21600" h="21600" extrusionOk="0">
                    <a:moveTo>
                      <a:pt x="20743" y="7994"/>
                    </a:moveTo>
                    <a:lnTo>
                      <a:pt x="19029" y="7654"/>
                    </a:lnTo>
                    <a:lnTo>
                      <a:pt x="20057" y="5953"/>
                    </a:lnTo>
                    <a:lnTo>
                      <a:pt x="20057" y="4592"/>
                    </a:lnTo>
                    <a:lnTo>
                      <a:pt x="17486" y="2041"/>
                    </a:lnTo>
                    <a:lnTo>
                      <a:pt x="15943" y="1701"/>
                    </a:lnTo>
                    <a:lnTo>
                      <a:pt x="14400" y="2721"/>
                    </a:lnTo>
                    <a:lnTo>
                      <a:pt x="14057" y="850"/>
                    </a:lnTo>
                    <a:lnTo>
                      <a:pt x="12857" y="0"/>
                    </a:lnTo>
                    <a:lnTo>
                      <a:pt x="9086" y="0"/>
                    </a:lnTo>
                    <a:lnTo>
                      <a:pt x="7886" y="850"/>
                    </a:lnTo>
                    <a:lnTo>
                      <a:pt x="7543" y="2551"/>
                    </a:lnTo>
                    <a:lnTo>
                      <a:pt x="6171" y="1531"/>
                    </a:lnTo>
                    <a:lnTo>
                      <a:pt x="4629" y="1701"/>
                    </a:lnTo>
                    <a:lnTo>
                      <a:pt x="2057" y="4422"/>
                    </a:lnTo>
                    <a:lnTo>
                      <a:pt x="1886" y="5783"/>
                    </a:lnTo>
                    <a:lnTo>
                      <a:pt x="2571" y="7313"/>
                    </a:lnTo>
                    <a:lnTo>
                      <a:pt x="857" y="7654"/>
                    </a:lnTo>
                    <a:lnTo>
                      <a:pt x="0" y="8674"/>
                    </a:lnTo>
                    <a:lnTo>
                      <a:pt x="0" y="12416"/>
                    </a:lnTo>
                    <a:lnTo>
                      <a:pt x="857" y="13606"/>
                    </a:lnTo>
                    <a:lnTo>
                      <a:pt x="2571" y="13946"/>
                    </a:lnTo>
                    <a:lnTo>
                      <a:pt x="1543" y="15477"/>
                    </a:lnTo>
                    <a:lnTo>
                      <a:pt x="1714" y="17008"/>
                    </a:lnTo>
                    <a:lnTo>
                      <a:pt x="4286" y="19559"/>
                    </a:lnTo>
                    <a:lnTo>
                      <a:pt x="5657" y="19729"/>
                    </a:lnTo>
                    <a:lnTo>
                      <a:pt x="7200" y="18879"/>
                    </a:lnTo>
                    <a:lnTo>
                      <a:pt x="7543" y="20750"/>
                    </a:lnTo>
                    <a:lnTo>
                      <a:pt x="8914" y="21600"/>
                    </a:lnTo>
                    <a:lnTo>
                      <a:pt x="12343" y="21600"/>
                    </a:lnTo>
                    <a:lnTo>
                      <a:pt x="13714" y="20750"/>
                    </a:lnTo>
                    <a:lnTo>
                      <a:pt x="14057" y="19049"/>
                    </a:lnTo>
                    <a:lnTo>
                      <a:pt x="15600" y="19899"/>
                    </a:lnTo>
                    <a:lnTo>
                      <a:pt x="16971" y="19729"/>
                    </a:lnTo>
                    <a:lnTo>
                      <a:pt x="19543" y="17178"/>
                    </a:lnTo>
                    <a:lnTo>
                      <a:pt x="19886" y="15817"/>
                    </a:lnTo>
                    <a:lnTo>
                      <a:pt x="19029" y="14287"/>
                    </a:lnTo>
                    <a:lnTo>
                      <a:pt x="20743" y="13946"/>
                    </a:lnTo>
                    <a:lnTo>
                      <a:pt x="21600" y="12756"/>
                    </a:lnTo>
                    <a:lnTo>
                      <a:pt x="21600" y="9184"/>
                    </a:lnTo>
                    <a:lnTo>
                      <a:pt x="20743" y="7994"/>
                    </a:lnTo>
                    <a:close/>
                    <a:moveTo>
                      <a:pt x="16800" y="12416"/>
                    </a:moveTo>
                    <a:lnTo>
                      <a:pt x="16114" y="14287"/>
                    </a:lnTo>
                    <a:lnTo>
                      <a:pt x="17143" y="16328"/>
                    </a:lnTo>
                    <a:lnTo>
                      <a:pt x="16114" y="17348"/>
                    </a:lnTo>
                    <a:lnTo>
                      <a:pt x="13886" y="16157"/>
                    </a:lnTo>
                    <a:lnTo>
                      <a:pt x="12000" y="16838"/>
                    </a:lnTo>
                    <a:lnTo>
                      <a:pt x="11486" y="19219"/>
                    </a:lnTo>
                    <a:lnTo>
                      <a:pt x="9771" y="19219"/>
                    </a:lnTo>
                    <a:lnTo>
                      <a:pt x="9257" y="16668"/>
                    </a:lnTo>
                    <a:lnTo>
                      <a:pt x="7371" y="15987"/>
                    </a:lnTo>
                    <a:lnTo>
                      <a:pt x="5314" y="17178"/>
                    </a:lnTo>
                    <a:lnTo>
                      <a:pt x="4114" y="15987"/>
                    </a:lnTo>
                    <a:lnTo>
                      <a:pt x="5486" y="13946"/>
                    </a:lnTo>
                    <a:lnTo>
                      <a:pt x="4800" y="12076"/>
                    </a:lnTo>
                    <a:lnTo>
                      <a:pt x="2400" y="11565"/>
                    </a:lnTo>
                    <a:lnTo>
                      <a:pt x="2400" y="9865"/>
                    </a:lnTo>
                    <a:lnTo>
                      <a:pt x="4800" y="9184"/>
                    </a:lnTo>
                    <a:lnTo>
                      <a:pt x="5486" y="7483"/>
                    </a:lnTo>
                    <a:lnTo>
                      <a:pt x="4457" y="5272"/>
                    </a:lnTo>
                    <a:lnTo>
                      <a:pt x="5486" y="4082"/>
                    </a:lnTo>
                    <a:lnTo>
                      <a:pt x="7714" y="5443"/>
                    </a:lnTo>
                    <a:lnTo>
                      <a:pt x="9600" y="4762"/>
                    </a:lnTo>
                    <a:lnTo>
                      <a:pt x="10114" y="2381"/>
                    </a:lnTo>
                    <a:lnTo>
                      <a:pt x="11829" y="2381"/>
                    </a:lnTo>
                    <a:lnTo>
                      <a:pt x="12343" y="4932"/>
                    </a:lnTo>
                    <a:lnTo>
                      <a:pt x="14229" y="5613"/>
                    </a:lnTo>
                    <a:lnTo>
                      <a:pt x="16286" y="4422"/>
                    </a:lnTo>
                    <a:lnTo>
                      <a:pt x="17657" y="5613"/>
                    </a:lnTo>
                    <a:lnTo>
                      <a:pt x="16114" y="7654"/>
                    </a:lnTo>
                    <a:lnTo>
                      <a:pt x="16800" y="9524"/>
                    </a:lnTo>
                    <a:lnTo>
                      <a:pt x="19200" y="10035"/>
                    </a:lnTo>
                    <a:lnTo>
                      <a:pt x="19200" y="11906"/>
                    </a:lnTo>
                    <a:lnTo>
                      <a:pt x="16800" y="12416"/>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8" name="Freeform 57"/>
              <p:cNvSpPr/>
              <p:nvPr/>
            </p:nvSpPr>
            <p:spPr>
              <a:xfrm>
                <a:off x="230306" y="167885"/>
                <a:ext cx="29657" cy="29665"/>
              </a:xfrm>
              <a:custGeom>
                <a:avLst/>
                <a:gdLst/>
                <a:ahLst/>
                <a:cxnLst>
                  <a:cxn ang="0">
                    <a:pos x="wd2" y="hd2"/>
                  </a:cxn>
                  <a:cxn ang="5400000">
                    <a:pos x="wd2" y="hd2"/>
                  </a:cxn>
                  <a:cxn ang="10800000">
                    <a:pos x="wd2" y="hd2"/>
                  </a:cxn>
                  <a:cxn ang="16200000">
                    <a:pos x="wd2" y="hd2"/>
                  </a:cxn>
                </a:cxnLst>
                <a:rect l="0" t="0" r="r" b="b"/>
                <a:pathLst>
                  <a:path w="21600" h="21600" extrusionOk="0">
                    <a:moveTo>
                      <a:pt x="11030" y="0"/>
                    </a:moveTo>
                    <a:lnTo>
                      <a:pt x="8732" y="0"/>
                    </a:lnTo>
                    <a:lnTo>
                      <a:pt x="3217" y="2757"/>
                    </a:lnTo>
                    <a:lnTo>
                      <a:pt x="1838" y="4596"/>
                    </a:lnTo>
                    <a:lnTo>
                      <a:pt x="919" y="6434"/>
                    </a:lnTo>
                    <a:lnTo>
                      <a:pt x="460" y="8732"/>
                    </a:lnTo>
                    <a:lnTo>
                      <a:pt x="0" y="10570"/>
                    </a:lnTo>
                    <a:lnTo>
                      <a:pt x="919" y="15166"/>
                    </a:lnTo>
                    <a:lnTo>
                      <a:pt x="1838" y="16545"/>
                    </a:lnTo>
                    <a:lnTo>
                      <a:pt x="3217" y="18843"/>
                    </a:lnTo>
                    <a:lnTo>
                      <a:pt x="8732" y="21600"/>
                    </a:lnTo>
                    <a:lnTo>
                      <a:pt x="13328" y="21600"/>
                    </a:lnTo>
                    <a:lnTo>
                      <a:pt x="15166" y="20681"/>
                    </a:lnTo>
                    <a:lnTo>
                      <a:pt x="17464" y="19762"/>
                    </a:lnTo>
                    <a:lnTo>
                      <a:pt x="18843" y="18843"/>
                    </a:lnTo>
                    <a:lnTo>
                      <a:pt x="20221" y="16545"/>
                    </a:lnTo>
                    <a:lnTo>
                      <a:pt x="21140" y="15166"/>
                    </a:lnTo>
                    <a:lnTo>
                      <a:pt x="21600" y="12868"/>
                    </a:lnTo>
                    <a:lnTo>
                      <a:pt x="21600" y="8732"/>
                    </a:lnTo>
                    <a:lnTo>
                      <a:pt x="21140" y="6434"/>
                    </a:lnTo>
                    <a:lnTo>
                      <a:pt x="20221" y="4596"/>
                    </a:lnTo>
                    <a:lnTo>
                      <a:pt x="18843" y="2757"/>
                    </a:lnTo>
                    <a:lnTo>
                      <a:pt x="17464" y="1838"/>
                    </a:lnTo>
                    <a:lnTo>
                      <a:pt x="15166" y="919"/>
                    </a:lnTo>
                    <a:lnTo>
                      <a:pt x="13328" y="0"/>
                    </a:lnTo>
                    <a:lnTo>
                      <a:pt x="11030" y="0"/>
                    </a:lnTo>
                    <a:close/>
                    <a:moveTo>
                      <a:pt x="11030" y="15166"/>
                    </a:moveTo>
                    <a:lnTo>
                      <a:pt x="9191" y="14706"/>
                    </a:lnTo>
                    <a:lnTo>
                      <a:pt x="7813" y="13787"/>
                    </a:lnTo>
                    <a:lnTo>
                      <a:pt x="6894" y="12409"/>
                    </a:lnTo>
                    <a:lnTo>
                      <a:pt x="6894" y="9191"/>
                    </a:lnTo>
                    <a:lnTo>
                      <a:pt x="7813" y="7813"/>
                    </a:lnTo>
                    <a:lnTo>
                      <a:pt x="9191" y="6894"/>
                    </a:lnTo>
                    <a:lnTo>
                      <a:pt x="11030" y="6434"/>
                    </a:lnTo>
                    <a:lnTo>
                      <a:pt x="12868" y="6894"/>
                    </a:lnTo>
                    <a:lnTo>
                      <a:pt x="14247" y="7813"/>
                    </a:lnTo>
                    <a:lnTo>
                      <a:pt x="15166" y="9191"/>
                    </a:lnTo>
                    <a:lnTo>
                      <a:pt x="15166" y="12409"/>
                    </a:lnTo>
                    <a:lnTo>
                      <a:pt x="14247" y="13787"/>
                    </a:lnTo>
                    <a:lnTo>
                      <a:pt x="12868" y="14706"/>
                    </a:lnTo>
                    <a:lnTo>
                      <a:pt x="11030" y="15166"/>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19" name="Freeform 58"/>
              <p:cNvSpPr/>
              <p:nvPr/>
            </p:nvSpPr>
            <p:spPr>
              <a:xfrm>
                <a:off x="34072" y="116762"/>
                <a:ext cx="65623" cy="65010"/>
              </a:xfrm>
              <a:custGeom>
                <a:avLst/>
                <a:gdLst/>
                <a:ahLst/>
                <a:cxnLst>
                  <a:cxn ang="0">
                    <a:pos x="wd2" y="hd2"/>
                  </a:cxn>
                  <a:cxn ang="5400000">
                    <a:pos x="wd2" y="hd2"/>
                  </a:cxn>
                  <a:cxn ang="10800000">
                    <a:pos x="wd2" y="hd2"/>
                  </a:cxn>
                  <a:cxn ang="16200000">
                    <a:pos x="wd2" y="hd2"/>
                  </a:cxn>
                </a:cxnLst>
                <a:rect l="0" t="0" r="r" b="b"/>
                <a:pathLst>
                  <a:path w="21600" h="21600" extrusionOk="0">
                    <a:moveTo>
                      <a:pt x="21600" y="2936"/>
                    </a:moveTo>
                    <a:lnTo>
                      <a:pt x="21600" y="0"/>
                    </a:lnTo>
                    <a:lnTo>
                      <a:pt x="19315" y="0"/>
                    </a:lnTo>
                    <a:lnTo>
                      <a:pt x="15162" y="839"/>
                    </a:lnTo>
                    <a:lnTo>
                      <a:pt x="13292" y="1468"/>
                    </a:lnTo>
                    <a:lnTo>
                      <a:pt x="11215" y="2307"/>
                    </a:lnTo>
                    <a:lnTo>
                      <a:pt x="9346" y="3565"/>
                    </a:lnTo>
                    <a:lnTo>
                      <a:pt x="7892" y="4823"/>
                    </a:lnTo>
                    <a:lnTo>
                      <a:pt x="6231" y="6291"/>
                    </a:lnTo>
                    <a:lnTo>
                      <a:pt x="4985" y="7759"/>
                    </a:lnTo>
                    <a:lnTo>
                      <a:pt x="3531" y="9437"/>
                    </a:lnTo>
                    <a:lnTo>
                      <a:pt x="2700" y="11324"/>
                    </a:lnTo>
                    <a:lnTo>
                      <a:pt x="1454" y="13002"/>
                    </a:lnTo>
                    <a:lnTo>
                      <a:pt x="831" y="15099"/>
                    </a:lnTo>
                    <a:lnTo>
                      <a:pt x="0" y="19293"/>
                    </a:lnTo>
                    <a:lnTo>
                      <a:pt x="0" y="21600"/>
                    </a:lnTo>
                    <a:lnTo>
                      <a:pt x="2908" y="21600"/>
                    </a:lnTo>
                    <a:lnTo>
                      <a:pt x="2908" y="19713"/>
                    </a:lnTo>
                    <a:lnTo>
                      <a:pt x="3738" y="15938"/>
                    </a:lnTo>
                    <a:lnTo>
                      <a:pt x="4362" y="14260"/>
                    </a:lnTo>
                    <a:lnTo>
                      <a:pt x="5192" y="12583"/>
                    </a:lnTo>
                    <a:lnTo>
                      <a:pt x="6023" y="11115"/>
                    </a:lnTo>
                    <a:lnTo>
                      <a:pt x="7062" y="9647"/>
                    </a:lnTo>
                    <a:lnTo>
                      <a:pt x="9554" y="7130"/>
                    </a:lnTo>
                    <a:lnTo>
                      <a:pt x="11215" y="6082"/>
                    </a:lnTo>
                    <a:lnTo>
                      <a:pt x="12669" y="5033"/>
                    </a:lnTo>
                    <a:lnTo>
                      <a:pt x="14331" y="4194"/>
                    </a:lnTo>
                    <a:lnTo>
                      <a:pt x="15992" y="3565"/>
                    </a:lnTo>
                    <a:lnTo>
                      <a:pt x="17654" y="3146"/>
                    </a:lnTo>
                    <a:lnTo>
                      <a:pt x="19731" y="2936"/>
                    </a:lnTo>
                    <a:lnTo>
                      <a:pt x="21600" y="2936"/>
                    </a:lnTo>
                    <a:close/>
                  </a:path>
                </a:pathLst>
              </a:custGeom>
              <a:solidFill>
                <a:srgbClr val="FFFFFF">
                  <a:alpha val="64999"/>
                </a:srgbClr>
              </a:solidFill>
              <a:ln w="12700" cap="flat">
                <a:noFill/>
                <a:miter lim="400000"/>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grpSp>
        <p:sp>
          <p:nvSpPr>
            <p:cNvPr id="421" name="Arc 6"/>
            <p:cNvSpPr/>
            <p:nvPr/>
          </p:nvSpPr>
          <p:spPr>
            <a:xfrm rot="16200000" flipH="1">
              <a:off x="887879" y="1775506"/>
              <a:ext cx="432283" cy="1654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0"/>
                  </a:lnTo>
                  <a:cubicBezTo>
                    <a:pt x="14916" y="10323"/>
                    <a:pt x="7614" y="17625"/>
                    <a:pt x="0" y="21600"/>
                  </a:cubicBezTo>
                </a:path>
              </a:pathLst>
            </a:custGeom>
            <a:noFill/>
            <a:ln w="12700" cap="flat">
              <a:solidFill>
                <a:srgbClr val="3FB5B0"/>
              </a:solidFill>
              <a:prstDash val="solid"/>
              <a:miter lim="800000"/>
              <a:headEnd type="oval" w="med" len="med"/>
              <a:tailEnd type="oval" w="med" len="med"/>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22" name="Arc 6"/>
            <p:cNvSpPr/>
            <p:nvPr/>
          </p:nvSpPr>
          <p:spPr>
            <a:xfrm rot="16200000" flipH="1">
              <a:off x="197809" y="2300091"/>
              <a:ext cx="249624" cy="63394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9093" y="7797"/>
                    <a:pt x="11667" y="15223"/>
                    <a:pt x="0" y="21600"/>
                  </a:cubicBezTo>
                </a:path>
              </a:pathLst>
            </a:custGeom>
            <a:noFill/>
            <a:ln w="12700" cap="flat">
              <a:solidFill>
                <a:srgbClr val="3FB5B0"/>
              </a:solidFill>
              <a:prstDash val="solid"/>
              <a:miter lim="800000"/>
              <a:headEnd type="oval" w="med" len="med"/>
              <a:tailEnd type="oval" w="med" len="med"/>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23" name="Arc 6"/>
            <p:cNvSpPr/>
            <p:nvPr/>
          </p:nvSpPr>
          <p:spPr>
            <a:xfrm rot="16200000" flipH="1">
              <a:off x="868376" y="804544"/>
              <a:ext cx="470155" cy="17693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21600"/>
                  </a:lnTo>
                  <a:cubicBezTo>
                    <a:pt x="13964" y="17969"/>
                    <a:pt x="6643" y="10648"/>
                    <a:pt x="0" y="0"/>
                  </a:cubicBezTo>
                </a:path>
              </a:pathLst>
            </a:custGeom>
            <a:noFill/>
            <a:ln w="12700" cap="flat">
              <a:solidFill>
                <a:srgbClr val="3FB5B0"/>
              </a:solidFill>
              <a:prstDash val="solid"/>
              <a:miter lim="800000"/>
              <a:headEnd type="oval" w="med" len="med"/>
              <a:tailEnd type="oval" w="med" len="med"/>
            </a:ln>
            <a:effectLst/>
          </p:spPr>
          <p:txBody>
            <a:bodyPr wrap="square" lIns="45719" tIns="45719" rIns="45719" bIns="45719" numCol="1" anchor="ctr">
              <a:noAutofit/>
            </a:bodyPr>
            <a:lstStyle/>
            <a:p>
              <a:pPr algn="ctr">
                <a:defRPr sz="1300">
                  <a:solidFill>
                    <a:srgbClr val="FFFFFF"/>
                  </a:solidFill>
                  <a:latin typeface="微软雅黑"/>
                  <a:ea typeface="微软雅黑"/>
                  <a:cs typeface="微软雅黑"/>
                  <a:sym typeface="微软雅黑"/>
                </a:defRPr>
              </a:pPr>
              <a:endParaRPr/>
            </a:p>
          </p:txBody>
        </p:sp>
        <p:sp>
          <p:nvSpPr>
            <p:cNvPr id="424" name="云下载"/>
            <p:cNvSpPr/>
            <p:nvPr/>
          </p:nvSpPr>
          <p:spPr>
            <a:xfrm>
              <a:off x="697827" y="2167356"/>
              <a:ext cx="321510" cy="321509"/>
            </a:xfrm>
            <a:custGeom>
              <a:avLst/>
              <a:gdLst/>
              <a:ahLst/>
              <a:cxnLst>
                <a:cxn ang="0">
                  <a:pos x="wd2" y="hd2"/>
                </a:cxn>
                <a:cxn ang="5400000">
                  <a:pos x="wd2" y="hd2"/>
                </a:cxn>
                <a:cxn ang="10800000">
                  <a:pos x="wd2" y="hd2"/>
                </a:cxn>
                <a:cxn ang="16200000">
                  <a:pos x="wd2" y="hd2"/>
                </a:cxn>
              </a:cxnLst>
              <a:rect l="0" t="0" r="r" b="b"/>
              <a:pathLst>
                <a:path w="21600" h="21600" extrusionOk="0">
                  <a:moveTo>
                    <a:pt x="7945" y="7033"/>
                  </a:moveTo>
                  <a:lnTo>
                    <a:pt x="13898" y="7033"/>
                  </a:lnTo>
                  <a:lnTo>
                    <a:pt x="13898" y="14533"/>
                  </a:lnTo>
                  <a:lnTo>
                    <a:pt x="16541" y="14533"/>
                  </a:lnTo>
                  <a:lnTo>
                    <a:pt x="10920" y="21600"/>
                  </a:lnTo>
                  <a:lnTo>
                    <a:pt x="5307" y="14533"/>
                  </a:lnTo>
                  <a:lnTo>
                    <a:pt x="7945" y="14533"/>
                  </a:lnTo>
                  <a:lnTo>
                    <a:pt x="7945" y="7033"/>
                  </a:lnTo>
                  <a:close/>
                  <a:moveTo>
                    <a:pt x="10706" y="0"/>
                  </a:moveTo>
                  <a:cubicBezTo>
                    <a:pt x="13289" y="0"/>
                    <a:pt x="15428" y="1897"/>
                    <a:pt x="15846" y="4380"/>
                  </a:cubicBezTo>
                  <a:cubicBezTo>
                    <a:pt x="16278" y="4244"/>
                    <a:pt x="16730" y="4162"/>
                    <a:pt x="17208" y="4162"/>
                  </a:cubicBezTo>
                  <a:cubicBezTo>
                    <a:pt x="19630" y="4162"/>
                    <a:pt x="21600" y="6154"/>
                    <a:pt x="21600" y="8611"/>
                  </a:cubicBezTo>
                  <a:cubicBezTo>
                    <a:pt x="21600" y="11060"/>
                    <a:pt x="19630" y="13052"/>
                    <a:pt x="17208" y="13052"/>
                  </a:cubicBezTo>
                  <a:cubicBezTo>
                    <a:pt x="17208" y="13052"/>
                    <a:pt x="17208" y="13052"/>
                    <a:pt x="14645" y="13052"/>
                  </a:cubicBezTo>
                  <a:cubicBezTo>
                    <a:pt x="14645" y="13052"/>
                    <a:pt x="14645" y="13052"/>
                    <a:pt x="14645" y="6298"/>
                  </a:cubicBezTo>
                  <a:cubicBezTo>
                    <a:pt x="14645" y="6298"/>
                    <a:pt x="14645" y="6298"/>
                    <a:pt x="7137" y="6298"/>
                  </a:cubicBezTo>
                  <a:cubicBezTo>
                    <a:pt x="7137" y="6298"/>
                    <a:pt x="7137" y="6298"/>
                    <a:pt x="7137" y="13052"/>
                  </a:cubicBezTo>
                  <a:cubicBezTo>
                    <a:pt x="7137" y="13052"/>
                    <a:pt x="7137" y="13052"/>
                    <a:pt x="4304" y="13052"/>
                  </a:cubicBezTo>
                  <a:cubicBezTo>
                    <a:pt x="1916" y="12998"/>
                    <a:pt x="0" y="11033"/>
                    <a:pt x="0" y="8611"/>
                  </a:cubicBezTo>
                  <a:cubicBezTo>
                    <a:pt x="0" y="6154"/>
                    <a:pt x="1963" y="4162"/>
                    <a:pt x="4392" y="4162"/>
                  </a:cubicBezTo>
                  <a:cubicBezTo>
                    <a:pt x="4803" y="4162"/>
                    <a:pt x="5201" y="4223"/>
                    <a:pt x="5579" y="4333"/>
                  </a:cubicBezTo>
                  <a:cubicBezTo>
                    <a:pt x="6017" y="1869"/>
                    <a:pt x="8149" y="0"/>
                    <a:pt x="10706" y="0"/>
                  </a:cubicBezTo>
                  <a:close/>
                </a:path>
              </a:pathLst>
            </a:custGeom>
            <a:solidFill>
              <a:srgbClr val="FFFFFF">
                <a:alpha val="58000"/>
              </a:srgbClr>
            </a:solidFill>
            <a:ln w="12700" cap="flat">
              <a:noFill/>
              <a:miter lim="400000"/>
            </a:ln>
            <a:effectLst/>
          </p:spPr>
          <p:txBody>
            <a:bodyPr wrap="square" lIns="45719" tIns="45719" rIns="45719" bIns="45719" numCol="1" anchor="ctr">
              <a:noAutofit/>
            </a:bodyP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01"/>
                                        </p:tgtEl>
                                        <p:attrNameLst>
                                          <p:attrName>style.visibility</p:attrName>
                                        </p:attrNameLst>
                                      </p:cBhvr>
                                      <p:to>
                                        <p:strVal val="visible"/>
                                      </p:to>
                                    </p:set>
                                    <p:anim calcmode="lin" valueType="num">
                                      <p:cBhvr>
                                        <p:cTn id="7" dur="500" fill="hold"/>
                                        <p:tgtEl>
                                          <p:spTgt spid="401"/>
                                        </p:tgtEl>
                                        <p:attrNameLst>
                                          <p:attrName>ppt_w</p:attrName>
                                        </p:attrNameLst>
                                      </p:cBhvr>
                                      <p:tavLst>
                                        <p:tav tm="0">
                                          <p:val>
                                            <p:fltVal val="0"/>
                                          </p:val>
                                        </p:tav>
                                        <p:tav tm="100000">
                                          <p:val>
                                            <p:strVal val="#ppt_w"/>
                                          </p:val>
                                        </p:tav>
                                      </p:tavLst>
                                    </p:anim>
                                    <p:anim calcmode="lin" valueType="num">
                                      <p:cBhvr>
                                        <p:cTn id="8" dur="500" fill="hold"/>
                                        <p:tgtEl>
                                          <p:spTgt spid="401"/>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403"/>
                                        </p:tgtEl>
                                        <p:attrNameLst>
                                          <p:attrName>style.visibility</p:attrName>
                                        </p:attrNameLst>
                                      </p:cBhvr>
                                      <p:to>
                                        <p:strVal val="visible"/>
                                      </p:to>
                                    </p:set>
                                    <p:animEffect transition="in" filter="wipe(left)">
                                      <p:cBhvr>
                                        <p:cTn id="12" dur="500"/>
                                        <p:tgtEl>
                                          <p:spTgt spid="403"/>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402"/>
                                        </p:tgtEl>
                                        <p:attrNameLst>
                                          <p:attrName>style.visibility</p:attrName>
                                        </p:attrNameLst>
                                      </p:cBhvr>
                                      <p:to>
                                        <p:strVal val="visible"/>
                                      </p:to>
                                    </p:set>
                                    <p:animEffect transition="in" filter="wipe(left)">
                                      <p:cBhvr>
                                        <p:cTn id="16" dur="500"/>
                                        <p:tgtEl>
                                          <p:spTgt spid="402"/>
                                        </p:tgtEl>
                                      </p:cBhvr>
                                    </p:animEffect>
                                  </p:childTnLst>
                                </p:cTn>
                              </p:par>
                            </p:childTnLst>
                          </p:cTn>
                        </p:par>
                        <p:par>
                          <p:cTn id="17" fill="hold">
                            <p:stCondLst>
                              <p:cond delay="1500"/>
                            </p:stCondLst>
                            <p:childTnLst>
                              <p:par>
                                <p:cTn id="18" presetID="23" presetClass="entr" presetSubtype="16" fill="hold" grpId="4" nodeType="afterEffect">
                                  <p:stCondLst>
                                    <p:cond delay="0"/>
                                  </p:stCondLst>
                                  <p:iterate>
                                    <p:tmAbs val="0"/>
                                  </p:iterate>
                                  <p:childTnLst>
                                    <p:set>
                                      <p:cBhvr>
                                        <p:cTn id="19" fill="hold"/>
                                        <p:tgtEl>
                                          <p:spTgt spid="404"/>
                                        </p:tgtEl>
                                        <p:attrNameLst>
                                          <p:attrName>style.visibility</p:attrName>
                                        </p:attrNameLst>
                                      </p:cBhvr>
                                      <p:to>
                                        <p:strVal val="visible"/>
                                      </p:to>
                                    </p:set>
                                    <p:anim calcmode="lin" valueType="num">
                                      <p:cBhvr>
                                        <p:cTn id="20" dur="500" fill="hold"/>
                                        <p:tgtEl>
                                          <p:spTgt spid="404"/>
                                        </p:tgtEl>
                                        <p:attrNameLst>
                                          <p:attrName>ppt_w</p:attrName>
                                        </p:attrNameLst>
                                      </p:cBhvr>
                                      <p:tavLst>
                                        <p:tav tm="0">
                                          <p:val>
                                            <p:fltVal val="0"/>
                                          </p:val>
                                        </p:tav>
                                        <p:tav tm="100000">
                                          <p:val>
                                            <p:strVal val="#ppt_w"/>
                                          </p:val>
                                        </p:tav>
                                      </p:tavLst>
                                    </p:anim>
                                    <p:anim calcmode="lin" valueType="num">
                                      <p:cBhvr>
                                        <p:cTn id="21" dur="500" fill="hold"/>
                                        <p:tgtEl>
                                          <p:spTgt spid="404"/>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1" presetClass="entr" presetSubtype="0" fill="hold" grpId="5" nodeType="afterEffect">
                                  <p:stCondLst>
                                    <p:cond delay="0"/>
                                  </p:stCondLst>
                                  <p:iterate>
                                    <p:tmAbs val="0"/>
                                  </p:iterate>
                                  <p:childTnLst>
                                    <p:set>
                                      <p:cBhvr>
                                        <p:cTn id="24" fill="hold"/>
                                        <p:tgtEl>
                                          <p:spTgt spid="425"/>
                                        </p:tgtEl>
                                        <p:attrNameLst>
                                          <p:attrName>style.visibility</p:attrName>
                                        </p:attrNameLst>
                                      </p:cBhvr>
                                      <p:to>
                                        <p:strVal val="visible"/>
                                      </p:to>
                                    </p:set>
                                  </p:childTnLst>
                                </p:cTn>
                              </p:par>
                            </p:childTnLst>
                          </p:cTn>
                        </p:par>
                        <p:par>
                          <p:cTn id="25" fill="hold">
                            <p:stCondLst>
                              <p:cond delay="2000"/>
                            </p:stCondLst>
                            <p:childTnLst>
                              <p:par>
                                <p:cTn id="26" presetID="2" presetClass="entr" presetSubtype="2" fill="hold" grpId="6" nodeType="afterEffect">
                                  <p:stCondLst>
                                    <p:cond delay="0"/>
                                  </p:stCondLst>
                                  <p:iterate>
                                    <p:tmAbs val="0"/>
                                  </p:iterate>
                                  <p:childTnLst>
                                    <p:set>
                                      <p:cBhvr>
                                        <p:cTn id="27" fill="hold"/>
                                        <p:tgtEl>
                                          <p:spTgt spid="405"/>
                                        </p:tgtEl>
                                        <p:attrNameLst>
                                          <p:attrName>style.visibility</p:attrName>
                                        </p:attrNameLst>
                                      </p:cBhvr>
                                      <p:to>
                                        <p:strVal val="visible"/>
                                      </p:to>
                                    </p:set>
                                    <p:anim calcmode="lin" valueType="num">
                                      <p:cBhvr>
                                        <p:cTn id="28" dur="500" fill="hold"/>
                                        <p:tgtEl>
                                          <p:spTgt spid="405"/>
                                        </p:tgtEl>
                                        <p:attrNameLst>
                                          <p:attrName>ppt_x</p:attrName>
                                        </p:attrNameLst>
                                      </p:cBhvr>
                                      <p:tavLst>
                                        <p:tav tm="0">
                                          <p:val>
                                            <p:strVal val="1+#ppt_w/2"/>
                                          </p:val>
                                        </p:tav>
                                        <p:tav tm="100000">
                                          <p:val>
                                            <p:strVal val="#ppt_x"/>
                                          </p:val>
                                        </p:tav>
                                      </p:tavLst>
                                    </p:anim>
                                    <p:anim calcmode="lin" valueType="num">
                                      <p:cBhvr>
                                        <p:cTn id="29" dur="500" fill="hold"/>
                                        <p:tgtEl>
                                          <p:spTgt spid="405"/>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 presetClass="entr" presetSubtype="2" fill="hold" grpId="7" nodeType="afterEffect">
                                  <p:stCondLst>
                                    <p:cond delay="0"/>
                                  </p:stCondLst>
                                  <p:iterate>
                                    <p:tmAbs val="0"/>
                                  </p:iterate>
                                  <p:childTnLst>
                                    <p:set>
                                      <p:cBhvr>
                                        <p:cTn id="32" fill="hold"/>
                                        <p:tgtEl>
                                          <p:spTgt spid="407"/>
                                        </p:tgtEl>
                                        <p:attrNameLst>
                                          <p:attrName>style.visibility</p:attrName>
                                        </p:attrNameLst>
                                      </p:cBhvr>
                                      <p:to>
                                        <p:strVal val="visible"/>
                                      </p:to>
                                    </p:set>
                                    <p:anim calcmode="lin" valueType="num">
                                      <p:cBhvr>
                                        <p:cTn id="33" dur="500" fill="hold"/>
                                        <p:tgtEl>
                                          <p:spTgt spid="407"/>
                                        </p:tgtEl>
                                        <p:attrNameLst>
                                          <p:attrName>ppt_x</p:attrName>
                                        </p:attrNameLst>
                                      </p:cBhvr>
                                      <p:tavLst>
                                        <p:tav tm="0">
                                          <p:val>
                                            <p:strVal val="1+#ppt_w/2"/>
                                          </p:val>
                                        </p:tav>
                                        <p:tav tm="100000">
                                          <p:val>
                                            <p:strVal val="#ppt_x"/>
                                          </p:val>
                                        </p:tav>
                                      </p:tavLst>
                                    </p:anim>
                                    <p:anim calcmode="lin" valueType="num">
                                      <p:cBhvr>
                                        <p:cTn id="34" dur="500" fill="hold"/>
                                        <p:tgtEl>
                                          <p:spTgt spid="407"/>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8" nodeType="afterEffect">
                                  <p:stCondLst>
                                    <p:cond delay="0"/>
                                  </p:stCondLst>
                                  <p:iterate>
                                    <p:tmAbs val="0"/>
                                  </p:iterate>
                                  <p:childTnLst>
                                    <p:set>
                                      <p:cBhvr>
                                        <p:cTn id="37" fill="hold"/>
                                        <p:tgtEl>
                                          <p:spTgt spid="406"/>
                                        </p:tgtEl>
                                        <p:attrNameLst>
                                          <p:attrName>style.visibility</p:attrName>
                                        </p:attrNameLst>
                                      </p:cBhvr>
                                      <p:to>
                                        <p:strVal val="visible"/>
                                      </p:to>
                                    </p:set>
                                    <p:anim calcmode="lin" valueType="num">
                                      <p:cBhvr>
                                        <p:cTn id="38" dur="500" fill="hold"/>
                                        <p:tgtEl>
                                          <p:spTgt spid="406"/>
                                        </p:tgtEl>
                                        <p:attrNameLst>
                                          <p:attrName>ppt_x</p:attrName>
                                        </p:attrNameLst>
                                      </p:cBhvr>
                                      <p:tavLst>
                                        <p:tav tm="0">
                                          <p:val>
                                            <p:strVal val="1+#ppt_w/2"/>
                                          </p:val>
                                        </p:tav>
                                        <p:tav tm="100000">
                                          <p:val>
                                            <p:strVal val="#ppt_x"/>
                                          </p:val>
                                        </p:tav>
                                      </p:tavLst>
                                    </p:anim>
                                    <p:anim calcmode="lin" valueType="num">
                                      <p:cBhvr>
                                        <p:cTn id="39" dur="500" fill="hold"/>
                                        <p:tgtEl>
                                          <p:spTgt spid="4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1" grpId="1" animBg="1" advAuto="0"/>
      <p:bldP spid="402" grpId="3" animBg="1" advAuto="0"/>
      <p:bldP spid="403" grpId="2" animBg="1" advAuto="0"/>
      <p:bldP spid="404" grpId="4" animBg="1" advAuto="0"/>
      <p:bldP spid="405" grpId="6" animBg="1" advAuto="0"/>
      <p:bldP spid="406" grpId="8" animBg="1" advAuto="0"/>
      <p:bldP spid="407" grpId="7" animBg="1" advAuto="0"/>
      <p:bldP spid="425" grpId="5"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27" name="Rectangle 3"/>
          <p:cNvSpPr txBox="1"/>
          <p:nvPr/>
        </p:nvSpPr>
        <p:spPr>
          <a:xfrm>
            <a:off x="1732279" y="732279"/>
            <a:ext cx="6000117" cy="1414343"/>
          </a:xfrm>
          <a:prstGeom prst="rect">
            <a:avLst/>
          </a:prstGeom>
          <a:ln w="12700">
            <a:miter lim="400000"/>
          </a:ln>
          <a:extLst>
            <a:ext uri="{C572A759-6A51-4108-AA02-DFA0A04FC94B}">
              <ma14:wrappingTextBoxFlag xmlns="" xmlns:ma14="http://schemas.microsoft.com/office/mac/drawingml/2011/main" val="1"/>
            </a:ext>
          </a:extLst>
        </p:spPr>
        <p:txBody>
          <a:bodyPr lIns="34071" tIns="34071" rIns="34071" bIns="34071" anchor="ctr">
            <a:spAutoFit/>
          </a:bodyPr>
          <a:lstStyle>
            <a:lvl1pPr algn="ctr" defTabSz="648969">
              <a:lnSpc>
                <a:spcPct val="73000"/>
              </a:lnSpc>
              <a:spcBef>
                <a:spcPts val="700"/>
              </a:spcBef>
              <a:defRPr sz="7500" b="1">
                <a:solidFill>
                  <a:srgbClr val="FFFFFF"/>
                </a:solidFill>
                <a:latin typeface="微软雅黑"/>
                <a:ea typeface="微软雅黑"/>
                <a:cs typeface="微软雅黑"/>
                <a:sym typeface="微软雅黑"/>
              </a:defRPr>
            </a:lvl1pPr>
          </a:lstStyle>
          <a:p>
            <a:r>
              <a:t>谢谢观看！</a:t>
            </a:r>
          </a:p>
        </p:txBody>
      </p:sp>
      <p:sp>
        <p:nvSpPr>
          <p:cNvPr id="429" name="文本框 66"/>
          <p:cNvSpPr txBox="1"/>
          <p:nvPr/>
        </p:nvSpPr>
        <p:spPr>
          <a:xfrm>
            <a:off x="2329038" y="2005241"/>
            <a:ext cx="4197664" cy="211679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lnSpc>
                <a:spcPct val="120000"/>
              </a:lnSpc>
              <a:defRPr sz="2300">
                <a:solidFill>
                  <a:srgbClr val="FFFFFF"/>
                </a:solidFill>
                <a:latin typeface="微软雅黑"/>
                <a:ea typeface="微软雅黑"/>
                <a:cs typeface="微软雅黑"/>
                <a:sym typeface="微软雅黑"/>
              </a:defRPr>
            </a:pPr>
            <a:r>
              <a:rPr sz="2800"/>
              <a:t>熊茂祥</a:t>
            </a:r>
          </a:p>
          <a:p>
            <a:pPr algn="ctr">
              <a:lnSpc>
                <a:spcPct val="120000"/>
              </a:lnSpc>
              <a:defRPr sz="2300">
                <a:solidFill>
                  <a:srgbClr val="FFFFFF"/>
                </a:solidFill>
                <a:latin typeface="微软雅黑"/>
                <a:ea typeface="微软雅黑"/>
                <a:cs typeface="微软雅黑"/>
                <a:sym typeface="微软雅黑"/>
              </a:defRPr>
            </a:pPr>
            <a:r>
              <a:rPr sz="2800"/>
              <a:t>QQ：9939781</a:t>
            </a:r>
          </a:p>
          <a:p>
            <a:pPr algn="ctr">
              <a:lnSpc>
                <a:spcPct val="120000"/>
              </a:lnSpc>
              <a:defRPr sz="2300">
                <a:solidFill>
                  <a:srgbClr val="FFFFFF"/>
                </a:solidFill>
                <a:latin typeface="微软雅黑"/>
                <a:ea typeface="微软雅黑"/>
                <a:cs typeface="微软雅黑"/>
                <a:sym typeface="微软雅黑"/>
              </a:defRPr>
            </a:pPr>
            <a:r>
              <a:rPr sz="2800"/>
              <a:t>手机：13296699163</a:t>
            </a:r>
          </a:p>
          <a:p>
            <a:pPr algn="ctr">
              <a:lnSpc>
                <a:spcPct val="120000"/>
              </a:lnSpc>
              <a:defRPr sz="2300">
                <a:solidFill>
                  <a:srgbClr val="FFFFFF"/>
                </a:solidFill>
                <a:latin typeface="微软雅黑"/>
                <a:ea typeface="微软雅黑"/>
                <a:cs typeface="微软雅黑"/>
                <a:sym typeface="微软雅黑"/>
              </a:defRPr>
            </a:pPr>
            <a:r>
              <a:rPr sz="2800"/>
              <a:t>博客：ROS6.COM</a:t>
            </a:r>
          </a:p>
        </p:txBody>
      </p:sp>
      <p:pic>
        <p:nvPicPr>
          <p:cNvPr id="430" name="图片 3" descr="图片 3"/>
          <p:cNvPicPr>
            <a:picLocks noChangeAspect="1"/>
          </p:cNvPicPr>
          <p:nvPr/>
        </p:nvPicPr>
        <p:blipFill>
          <a:blip r:embed="rId3">
            <a:extLst/>
          </a:blip>
          <a:stretch>
            <a:fillRect/>
          </a:stretch>
        </p:blipFill>
        <p:spPr>
          <a:xfrm>
            <a:off x="499843" y="3469807"/>
            <a:ext cx="7768132" cy="228692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427"/>
                                        </p:tgtEl>
                                        <p:attrNameLst>
                                          <p:attrName>style.visibility</p:attrName>
                                        </p:attrNameLst>
                                      </p:cBhvr>
                                      <p:to>
                                        <p:strVal val="visible"/>
                                      </p:to>
                                    </p:set>
                                    <p:anim calcmode="lin" valueType="num">
                                      <p:cBhvr>
                                        <p:cTn id="7" dur="500" fill="hold"/>
                                        <p:tgtEl>
                                          <p:spTgt spid="427"/>
                                        </p:tgtEl>
                                        <p:attrNameLst>
                                          <p:attrName>ppt_w</p:attrName>
                                        </p:attrNameLst>
                                      </p:cBhvr>
                                      <p:tavLst>
                                        <p:tav tm="0">
                                          <p:val>
                                            <p:fltVal val="0"/>
                                          </p:val>
                                        </p:tav>
                                        <p:tav tm="100000">
                                          <p:val>
                                            <p:strVal val="#ppt_w"/>
                                          </p:val>
                                        </p:tav>
                                      </p:tavLst>
                                    </p:anim>
                                    <p:anim calcmode="lin" valueType="num">
                                      <p:cBhvr>
                                        <p:cTn id="8" dur="500" fill="hold"/>
                                        <p:tgtEl>
                                          <p:spTgt spid="427"/>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4" fill="hold" grpId="4" nodeType="afterEffect">
                                  <p:stCondLst>
                                    <p:cond delay="0"/>
                                  </p:stCondLst>
                                  <p:iterate>
                                    <p:tmAbs val="0"/>
                                  </p:iterate>
                                  <p:childTnLst>
                                    <p:set>
                                      <p:cBhvr>
                                        <p:cTn id="11" fill="hold"/>
                                        <p:tgtEl>
                                          <p:spTgt spid="429"/>
                                        </p:tgtEl>
                                        <p:attrNameLst>
                                          <p:attrName>style.visibility</p:attrName>
                                        </p:attrNameLst>
                                      </p:cBhvr>
                                      <p:to>
                                        <p:strVal val="visible"/>
                                      </p:to>
                                    </p:set>
                                    <p:anim calcmode="lin" valueType="num">
                                      <p:cBhvr>
                                        <p:cTn id="12" dur="500" fill="hold"/>
                                        <p:tgtEl>
                                          <p:spTgt spid="429"/>
                                        </p:tgtEl>
                                        <p:attrNameLst>
                                          <p:attrName>ppt_x</p:attrName>
                                        </p:attrNameLst>
                                      </p:cBhvr>
                                      <p:tavLst>
                                        <p:tav tm="0">
                                          <p:val>
                                            <p:strVal val="#ppt_x"/>
                                          </p:val>
                                        </p:tav>
                                        <p:tav tm="100000">
                                          <p:val>
                                            <p:strVal val="#ppt_x"/>
                                          </p:val>
                                        </p:tav>
                                      </p:tavLst>
                                    </p:anim>
                                    <p:anim calcmode="lin" valueType="num">
                                      <p:cBhvr>
                                        <p:cTn id="13" dur="500" fill="hold"/>
                                        <p:tgtEl>
                                          <p:spTgt spid="4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7" grpId="1" animBg="1" advAuto="0"/>
      <p:bldP spid="429" grpId="4"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25" name="文本框 13"/>
          <p:cNvSpPr txBox="1"/>
          <p:nvPr/>
        </p:nvSpPr>
        <p:spPr>
          <a:xfrm>
            <a:off x="473710" y="730249"/>
            <a:ext cx="1755140" cy="1272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15F2FA"/>
                </a:solidFill>
                <a:latin typeface="微软雅黑"/>
                <a:ea typeface="微软雅黑"/>
                <a:cs typeface="微软雅黑"/>
                <a:sym typeface="微软雅黑"/>
              </a:defRPr>
            </a:lvl1pPr>
          </a:lstStyle>
          <a:p>
            <a:r>
              <a:t>目录</a:t>
            </a:r>
          </a:p>
        </p:txBody>
      </p:sp>
      <p:sp>
        <p:nvSpPr>
          <p:cNvPr id="126" name="文本框 31"/>
          <p:cNvSpPr txBox="1"/>
          <p:nvPr/>
        </p:nvSpPr>
        <p:spPr>
          <a:xfrm>
            <a:off x="2842894" y="854392"/>
            <a:ext cx="366268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000">
                <a:solidFill>
                  <a:srgbClr val="FFFFFF"/>
                </a:solidFill>
                <a:latin typeface="微软雅黑"/>
                <a:ea typeface="微软雅黑"/>
                <a:cs typeface="微软雅黑"/>
                <a:sym typeface="微软雅黑"/>
              </a:defRPr>
            </a:lvl1pPr>
          </a:lstStyle>
          <a:p>
            <a:r>
              <a:t>云穿透接口出现的原因</a:t>
            </a:r>
          </a:p>
        </p:txBody>
      </p:sp>
      <p:sp>
        <p:nvSpPr>
          <p:cNvPr id="127" name="文本框 35"/>
          <p:cNvSpPr txBox="1"/>
          <p:nvPr/>
        </p:nvSpPr>
        <p:spPr>
          <a:xfrm>
            <a:off x="2842894" y="1641157"/>
            <a:ext cx="4611372"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defRPr sz="2000">
                <a:solidFill>
                  <a:srgbClr val="FFFFFF"/>
                </a:solidFill>
                <a:latin typeface="微软雅黑"/>
                <a:ea typeface="微软雅黑"/>
                <a:cs typeface="微软雅黑"/>
                <a:sym typeface="微软雅黑"/>
              </a:defRPr>
            </a:lvl1pPr>
          </a:lstStyle>
          <a:p>
            <a:r>
              <a:t>云穿透接口可以解决哪些问题</a:t>
            </a:r>
          </a:p>
        </p:txBody>
      </p:sp>
      <p:sp>
        <p:nvSpPr>
          <p:cNvPr id="128" name="文本框 39"/>
          <p:cNvSpPr txBox="1"/>
          <p:nvPr/>
        </p:nvSpPr>
        <p:spPr>
          <a:xfrm>
            <a:off x="2846704" y="2442368"/>
            <a:ext cx="498983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just">
              <a:defRPr sz="2000">
                <a:solidFill>
                  <a:srgbClr val="FFFFFF"/>
                </a:solidFill>
                <a:latin typeface="微软雅黑"/>
                <a:ea typeface="微软雅黑"/>
                <a:cs typeface="微软雅黑"/>
                <a:sym typeface="微软雅黑"/>
              </a:defRPr>
            </a:pPr>
            <a:r>
              <a:t>云穿透接口的注册、开通、测试、注意事项</a:t>
            </a:r>
          </a:p>
        </p:txBody>
      </p:sp>
      <p:sp>
        <p:nvSpPr>
          <p:cNvPr id="129" name="文本框 43"/>
          <p:cNvSpPr txBox="1"/>
          <p:nvPr/>
        </p:nvSpPr>
        <p:spPr>
          <a:xfrm>
            <a:off x="2806699" y="3225006"/>
            <a:ext cx="5069841"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defRPr sz="2000">
                <a:solidFill>
                  <a:srgbClr val="FFFFFF"/>
                </a:solidFill>
                <a:latin typeface="微软雅黑"/>
                <a:ea typeface="微软雅黑"/>
                <a:cs typeface="微软雅黑"/>
                <a:sym typeface="微软雅黑"/>
              </a:defRPr>
            </a:lvl1pPr>
          </a:lstStyle>
          <a:p>
            <a:r>
              <a:t>云穿透接口服务器的公开信息状态</a:t>
            </a:r>
          </a:p>
        </p:txBody>
      </p:sp>
      <p:pic>
        <p:nvPicPr>
          <p:cNvPr id="130" name="图片 28" descr="图片 28"/>
          <p:cNvPicPr>
            <a:picLocks noChangeAspect="1"/>
          </p:cNvPicPr>
          <p:nvPr/>
        </p:nvPicPr>
        <p:blipFill>
          <a:blip r:embed="rId3">
            <a:extLst/>
          </a:blip>
          <a:stretch>
            <a:fillRect/>
          </a:stretch>
        </p:blipFill>
        <p:spPr>
          <a:xfrm>
            <a:off x="2221864" y="763905"/>
            <a:ext cx="628016" cy="628016"/>
          </a:xfrm>
          <a:prstGeom prst="rect">
            <a:avLst/>
          </a:prstGeom>
          <a:ln w="12700">
            <a:miter lim="400000"/>
          </a:ln>
        </p:spPr>
      </p:pic>
      <p:sp>
        <p:nvSpPr>
          <p:cNvPr id="131" name="文本框 29"/>
          <p:cNvSpPr txBox="1"/>
          <p:nvPr/>
        </p:nvSpPr>
        <p:spPr>
          <a:xfrm>
            <a:off x="2261869" y="880745"/>
            <a:ext cx="54800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latin typeface="微软雅黑"/>
                <a:ea typeface="微软雅黑"/>
                <a:cs typeface="微软雅黑"/>
                <a:sym typeface="微软雅黑"/>
              </a:defRPr>
            </a:lvl1pPr>
          </a:lstStyle>
          <a:p>
            <a:r>
              <a:t>01</a:t>
            </a:r>
          </a:p>
        </p:txBody>
      </p:sp>
      <p:pic>
        <p:nvPicPr>
          <p:cNvPr id="132" name="图片 32" descr="图片 32"/>
          <p:cNvPicPr>
            <a:picLocks noChangeAspect="1"/>
          </p:cNvPicPr>
          <p:nvPr/>
        </p:nvPicPr>
        <p:blipFill>
          <a:blip r:embed="rId3">
            <a:extLst/>
          </a:blip>
          <a:stretch>
            <a:fillRect/>
          </a:stretch>
        </p:blipFill>
        <p:spPr>
          <a:xfrm>
            <a:off x="2221864" y="1550670"/>
            <a:ext cx="628016" cy="628016"/>
          </a:xfrm>
          <a:prstGeom prst="rect">
            <a:avLst/>
          </a:prstGeom>
          <a:ln w="12700">
            <a:miter lim="400000"/>
          </a:ln>
        </p:spPr>
      </p:pic>
      <p:sp>
        <p:nvSpPr>
          <p:cNvPr id="133" name="文本框 33"/>
          <p:cNvSpPr txBox="1"/>
          <p:nvPr/>
        </p:nvSpPr>
        <p:spPr>
          <a:xfrm>
            <a:off x="2261869" y="1666557"/>
            <a:ext cx="54800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latin typeface="微软雅黑"/>
                <a:ea typeface="微软雅黑"/>
                <a:cs typeface="微软雅黑"/>
                <a:sym typeface="微软雅黑"/>
              </a:defRPr>
            </a:lvl1pPr>
          </a:lstStyle>
          <a:p>
            <a:r>
              <a:t>02</a:t>
            </a:r>
          </a:p>
        </p:txBody>
      </p:sp>
      <p:pic>
        <p:nvPicPr>
          <p:cNvPr id="134" name="图片 36" descr="图片 36"/>
          <p:cNvPicPr>
            <a:picLocks noChangeAspect="1"/>
          </p:cNvPicPr>
          <p:nvPr/>
        </p:nvPicPr>
        <p:blipFill>
          <a:blip r:embed="rId3">
            <a:extLst/>
          </a:blip>
          <a:stretch>
            <a:fillRect/>
          </a:stretch>
        </p:blipFill>
        <p:spPr>
          <a:xfrm>
            <a:off x="2221864" y="2351881"/>
            <a:ext cx="628016" cy="628016"/>
          </a:xfrm>
          <a:prstGeom prst="rect">
            <a:avLst/>
          </a:prstGeom>
          <a:ln w="12700">
            <a:miter lim="400000"/>
          </a:ln>
        </p:spPr>
      </p:pic>
      <p:sp>
        <p:nvSpPr>
          <p:cNvPr id="135" name="文本框 37"/>
          <p:cNvSpPr txBox="1"/>
          <p:nvPr/>
        </p:nvSpPr>
        <p:spPr>
          <a:xfrm>
            <a:off x="2261869" y="2467768"/>
            <a:ext cx="54800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latin typeface="微软雅黑"/>
                <a:ea typeface="微软雅黑"/>
                <a:cs typeface="微软雅黑"/>
                <a:sym typeface="微软雅黑"/>
              </a:defRPr>
            </a:lvl1pPr>
          </a:lstStyle>
          <a:p>
            <a:r>
              <a:t>03</a:t>
            </a:r>
          </a:p>
        </p:txBody>
      </p:sp>
      <p:pic>
        <p:nvPicPr>
          <p:cNvPr id="136" name="图片 40" descr="图片 40"/>
          <p:cNvPicPr>
            <a:picLocks noChangeAspect="1"/>
          </p:cNvPicPr>
          <p:nvPr/>
        </p:nvPicPr>
        <p:blipFill>
          <a:blip r:embed="rId3">
            <a:extLst/>
          </a:blip>
          <a:stretch>
            <a:fillRect/>
          </a:stretch>
        </p:blipFill>
        <p:spPr>
          <a:xfrm>
            <a:off x="2221864" y="3134518"/>
            <a:ext cx="628016" cy="628016"/>
          </a:xfrm>
          <a:prstGeom prst="rect">
            <a:avLst/>
          </a:prstGeom>
          <a:ln w="12700">
            <a:miter lim="400000"/>
          </a:ln>
        </p:spPr>
      </p:pic>
      <p:sp>
        <p:nvSpPr>
          <p:cNvPr id="137" name="文本框 41"/>
          <p:cNvSpPr txBox="1"/>
          <p:nvPr/>
        </p:nvSpPr>
        <p:spPr>
          <a:xfrm>
            <a:off x="2261869" y="3250406"/>
            <a:ext cx="54800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latin typeface="微软雅黑"/>
                <a:ea typeface="微软雅黑"/>
                <a:cs typeface="微软雅黑"/>
                <a:sym typeface="微软雅黑"/>
              </a:defRPr>
            </a:lvl1pPr>
          </a:lstStyle>
          <a:p>
            <a:r>
              <a:t>04</a:t>
            </a:r>
          </a:p>
        </p:txBody>
      </p:sp>
      <p:pic>
        <p:nvPicPr>
          <p:cNvPr id="138" name="图片 6" descr="图片 6"/>
          <p:cNvPicPr>
            <a:picLocks noChangeAspect="1"/>
          </p:cNvPicPr>
          <p:nvPr/>
        </p:nvPicPr>
        <p:blipFill>
          <a:blip r:embed="rId3">
            <a:extLst/>
          </a:blip>
          <a:stretch>
            <a:fillRect/>
          </a:stretch>
        </p:blipFill>
        <p:spPr>
          <a:xfrm>
            <a:off x="2221864" y="3938904"/>
            <a:ext cx="628016" cy="628016"/>
          </a:xfrm>
          <a:prstGeom prst="rect">
            <a:avLst/>
          </a:prstGeom>
          <a:ln w="12700">
            <a:miter lim="400000"/>
          </a:ln>
        </p:spPr>
      </p:pic>
      <p:sp>
        <p:nvSpPr>
          <p:cNvPr id="139" name="文本框 7"/>
          <p:cNvSpPr txBox="1"/>
          <p:nvPr/>
        </p:nvSpPr>
        <p:spPr>
          <a:xfrm>
            <a:off x="2261869" y="4054792"/>
            <a:ext cx="548006" cy="3962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2000">
                <a:solidFill>
                  <a:srgbClr val="FFFFFF"/>
                </a:solidFill>
                <a:latin typeface="微软雅黑"/>
                <a:ea typeface="微软雅黑"/>
                <a:cs typeface="微软雅黑"/>
                <a:sym typeface="微软雅黑"/>
              </a:defRPr>
            </a:lvl1pPr>
          </a:lstStyle>
          <a:p>
            <a:r>
              <a:t>05</a:t>
            </a:r>
          </a:p>
        </p:txBody>
      </p:sp>
      <p:sp>
        <p:nvSpPr>
          <p:cNvPr id="140" name="文本框 8"/>
          <p:cNvSpPr txBox="1"/>
          <p:nvPr/>
        </p:nvSpPr>
        <p:spPr>
          <a:xfrm>
            <a:off x="2837180" y="4030344"/>
            <a:ext cx="3674110" cy="4470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just">
              <a:defRPr sz="2000">
                <a:solidFill>
                  <a:srgbClr val="FFFFFF"/>
                </a:solidFill>
                <a:latin typeface="微软雅黑"/>
                <a:ea typeface="微软雅黑"/>
                <a:cs typeface="微软雅黑"/>
                <a:sym typeface="微软雅黑"/>
              </a:defRPr>
            </a:lvl1pPr>
          </a:lstStyle>
          <a:p>
            <a:r>
              <a:t>云穿透接口的未来展望</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25"/>
                                        </p:tgtEl>
                                        <p:attrNameLst>
                                          <p:attrName>style.visibility</p:attrName>
                                        </p:attrNameLst>
                                      </p:cBhvr>
                                      <p:to>
                                        <p:strVal val="visible"/>
                                      </p:to>
                                    </p:set>
                                    <p:anim calcmode="lin" valueType="num">
                                      <p:cBhvr>
                                        <p:cTn id="7" dur="500" fill="hold"/>
                                        <p:tgtEl>
                                          <p:spTgt spid="125"/>
                                        </p:tgtEl>
                                        <p:attrNameLst>
                                          <p:attrName>ppt_w</p:attrName>
                                        </p:attrNameLst>
                                      </p:cBhvr>
                                      <p:tavLst>
                                        <p:tav tm="0">
                                          <p:val>
                                            <p:fltVal val="0"/>
                                          </p:val>
                                        </p:tav>
                                        <p:tav tm="100000">
                                          <p:val>
                                            <p:strVal val="#ppt_w"/>
                                          </p:val>
                                        </p:tav>
                                      </p:tavLst>
                                    </p:anim>
                                    <p:anim calcmode="lin" valueType="num">
                                      <p:cBhvr>
                                        <p:cTn id="8" dur="500" fill="hold"/>
                                        <p:tgtEl>
                                          <p:spTgt spid="12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9" presetClass="entr" fill="hold" grpId="2" nodeType="afterEffect">
                                  <p:stCondLst>
                                    <p:cond delay="0"/>
                                  </p:stCondLst>
                                  <p:iterate>
                                    <p:tmAbs val="0"/>
                                  </p:iterate>
                                  <p:childTnLst>
                                    <p:set>
                                      <p:cBhvr>
                                        <p:cTn id="11" fill="hold"/>
                                        <p:tgtEl>
                                          <p:spTgt spid="130"/>
                                        </p:tgtEl>
                                        <p:attrNameLst>
                                          <p:attrName>style.visibility</p:attrName>
                                        </p:attrNameLst>
                                      </p:cBhvr>
                                      <p:to>
                                        <p:strVal val="visible"/>
                                      </p:to>
                                    </p:set>
                                    <p:animEffect transition="in" filter="dissolve">
                                      <p:cBhvr>
                                        <p:cTn id="12" dur="500"/>
                                        <p:tgtEl>
                                          <p:spTgt spid="130"/>
                                        </p:tgtEl>
                                      </p:cBhvr>
                                    </p:animEffect>
                                  </p:childTnLst>
                                </p:cTn>
                              </p:par>
                            </p:childTnLst>
                          </p:cTn>
                        </p:par>
                        <p:par>
                          <p:cTn id="13" fill="hold">
                            <p:stCondLst>
                              <p:cond delay="1000"/>
                            </p:stCondLst>
                            <p:childTnLst>
                              <p:par>
                                <p:cTn id="14" presetID="9" presetClass="entr" fill="hold" grpId="3" nodeType="afterEffect">
                                  <p:stCondLst>
                                    <p:cond delay="0"/>
                                  </p:stCondLst>
                                  <p:iterate>
                                    <p:tmAbs val="0"/>
                                  </p:iterate>
                                  <p:childTnLst>
                                    <p:set>
                                      <p:cBhvr>
                                        <p:cTn id="15" fill="hold"/>
                                        <p:tgtEl>
                                          <p:spTgt spid="131"/>
                                        </p:tgtEl>
                                        <p:attrNameLst>
                                          <p:attrName>style.visibility</p:attrName>
                                        </p:attrNameLst>
                                      </p:cBhvr>
                                      <p:to>
                                        <p:strVal val="visible"/>
                                      </p:to>
                                    </p:set>
                                    <p:animEffect transition="in" filter="dissolve">
                                      <p:cBhvr>
                                        <p:cTn id="16" dur="500"/>
                                        <p:tgtEl>
                                          <p:spTgt spid="131"/>
                                        </p:tgtEl>
                                      </p:cBhvr>
                                    </p:animEffect>
                                  </p:childTnLst>
                                </p:cTn>
                              </p:par>
                            </p:childTnLst>
                          </p:cTn>
                        </p:par>
                        <p:par>
                          <p:cTn id="17" fill="hold">
                            <p:stCondLst>
                              <p:cond delay="1500"/>
                            </p:stCondLst>
                            <p:childTnLst>
                              <p:par>
                                <p:cTn id="18" presetID="22" presetClass="entr" presetSubtype="1" fill="hold" grpId="4" nodeType="afterEffect">
                                  <p:stCondLst>
                                    <p:cond delay="0"/>
                                  </p:stCondLst>
                                  <p:iterate>
                                    <p:tmAbs val="0"/>
                                  </p:iterate>
                                  <p:childTnLst>
                                    <p:set>
                                      <p:cBhvr>
                                        <p:cTn id="19" fill="hold"/>
                                        <p:tgtEl>
                                          <p:spTgt spid="126"/>
                                        </p:tgtEl>
                                        <p:attrNameLst>
                                          <p:attrName>style.visibility</p:attrName>
                                        </p:attrNameLst>
                                      </p:cBhvr>
                                      <p:to>
                                        <p:strVal val="visible"/>
                                      </p:to>
                                    </p:set>
                                    <p:animEffect transition="in" filter="wipe(up)">
                                      <p:cBhvr>
                                        <p:cTn id="20" dur="500"/>
                                        <p:tgtEl>
                                          <p:spTgt spid="126"/>
                                        </p:tgtEl>
                                      </p:cBhvr>
                                    </p:animEffect>
                                  </p:childTnLst>
                                </p:cTn>
                              </p:par>
                            </p:childTnLst>
                          </p:cTn>
                        </p:par>
                        <p:par>
                          <p:cTn id="21" fill="hold">
                            <p:stCondLst>
                              <p:cond delay="2000"/>
                            </p:stCondLst>
                            <p:childTnLst>
                              <p:par>
                                <p:cTn id="22" presetID="9" presetClass="entr" fill="hold" grpId="5" nodeType="afterEffect">
                                  <p:stCondLst>
                                    <p:cond delay="0"/>
                                  </p:stCondLst>
                                  <p:iterate>
                                    <p:tmAbs val="0"/>
                                  </p:iterate>
                                  <p:childTnLst>
                                    <p:set>
                                      <p:cBhvr>
                                        <p:cTn id="23" fill="hold"/>
                                        <p:tgtEl>
                                          <p:spTgt spid="132"/>
                                        </p:tgtEl>
                                        <p:attrNameLst>
                                          <p:attrName>style.visibility</p:attrName>
                                        </p:attrNameLst>
                                      </p:cBhvr>
                                      <p:to>
                                        <p:strVal val="visible"/>
                                      </p:to>
                                    </p:set>
                                    <p:animEffect transition="in" filter="dissolve">
                                      <p:cBhvr>
                                        <p:cTn id="24" dur="500"/>
                                        <p:tgtEl>
                                          <p:spTgt spid="132"/>
                                        </p:tgtEl>
                                      </p:cBhvr>
                                    </p:animEffect>
                                  </p:childTnLst>
                                </p:cTn>
                              </p:par>
                            </p:childTnLst>
                          </p:cTn>
                        </p:par>
                        <p:par>
                          <p:cTn id="25" fill="hold">
                            <p:stCondLst>
                              <p:cond delay="2500"/>
                            </p:stCondLst>
                            <p:childTnLst>
                              <p:par>
                                <p:cTn id="26" presetID="9" presetClass="entr" fill="hold" grpId="6" nodeType="afterEffect">
                                  <p:stCondLst>
                                    <p:cond delay="0"/>
                                  </p:stCondLst>
                                  <p:iterate>
                                    <p:tmAbs val="0"/>
                                  </p:iterate>
                                  <p:childTnLst>
                                    <p:set>
                                      <p:cBhvr>
                                        <p:cTn id="27" fill="hold"/>
                                        <p:tgtEl>
                                          <p:spTgt spid="133"/>
                                        </p:tgtEl>
                                        <p:attrNameLst>
                                          <p:attrName>style.visibility</p:attrName>
                                        </p:attrNameLst>
                                      </p:cBhvr>
                                      <p:to>
                                        <p:strVal val="visible"/>
                                      </p:to>
                                    </p:set>
                                    <p:animEffect transition="in" filter="dissolve">
                                      <p:cBhvr>
                                        <p:cTn id="28" dur="500"/>
                                        <p:tgtEl>
                                          <p:spTgt spid="133"/>
                                        </p:tgtEl>
                                      </p:cBhvr>
                                    </p:animEffect>
                                  </p:childTnLst>
                                </p:cTn>
                              </p:par>
                            </p:childTnLst>
                          </p:cTn>
                        </p:par>
                        <p:par>
                          <p:cTn id="29" fill="hold">
                            <p:stCondLst>
                              <p:cond delay="3000"/>
                            </p:stCondLst>
                            <p:childTnLst>
                              <p:par>
                                <p:cTn id="30" presetID="22" presetClass="entr" presetSubtype="1" fill="hold" grpId="7" nodeType="afterEffect">
                                  <p:stCondLst>
                                    <p:cond delay="0"/>
                                  </p:stCondLst>
                                  <p:iterate>
                                    <p:tmAbs val="0"/>
                                  </p:iterate>
                                  <p:childTnLst>
                                    <p:set>
                                      <p:cBhvr>
                                        <p:cTn id="31" fill="hold"/>
                                        <p:tgtEl>
                                          <p:spTgt spid="127"/>
                                        </p:tgtEl>
                                        <p:attrNameLst>
                                          <p:attrName>style.visibility</p:attrName>
                                        </p:attrNameLst>
                                      </p:cBhvr>
                                      <p:to>
                                        <p:strVal val="visible"/>
                                      </p:to>
                                    </p:set>
                                    <p:animEffect transition="in" filter="wipe(up)">
                                      <p:cBhvr>
                                        <p:cTn id="32" dur="500"/>
                                        <p:tgtEl>
                                          <p:spTgt spid="127"/>
                                        </p:tgtEl>
                                      </p:cBhvr>
                                    </p:animEffect>
                                  </p:childTnLst>
                                </p:cTn>
                              </p:par>
                            </p:childTnLst>
                          </p:cTn>
                        </p:par>
                        <p:par>
                          <p:cTn id="33" fill="hold">
                            <p:stCondLst>
                              <p:cond delay="3500"/>
                            </p:stCondLst>
                            <p:childTnLst>
                              <p:par>
                                <p:cTn id="34" presetID="9" presetClass="entr" fill="hold" grpId="8" nodeType="afterEffect">
                                  <p:stCondLst>
                                    <p:cond delay="0"/>
                                  </p:stCondLst>
                                  <p:iterate>
                                    <p:tmAbs val="0"/>
                                  </p:iterate>
                                  <p:childTnLst>
                                    <p:set>
                                      <p:cBhvr>
                                        <p:cTn id="35" fill="hold"/>
                                        <p:tgtEl>
                                          <p:spTgt spid="134"/>
                                        </p:tgtEl>
                                        <p:attrNameLst>
                                          <p:attrName>style.visibility</p:attrName>
                                        </p:attrNameLst>
                                      </p:cBhvr>
                                      <p:to>
                                        <p:strVal val="visible"/>
                                      </p:to>
                                    </p:set>
                                    <p:animEffect transition="in" filter="dissolve">
                                      <p:cBhvr>
                                        <p:cTn id="36" dur="500"/>
                                        <p:tgtEl>
                                          <p:spTgt spid="134"/>
                                        </p:tgtEl>
                                      </p:cBhvr>
                                    </p:animEffect>
                                  </p:childTnLst>
                                </p:cTn>
                              </p:par>
                            </p:childTnLst>
                          </p:cTn>
                        </p:par>
                        <p:par>
                          <p:cTn id="37" fill="hold">
                            <p:stCondLst>
                              <p:cond delay="4000"/>
                            </p:stCondLst>
                            <p:childTnLst>
                              <p:par>
                                <p:cTn id="38" presetID="9" presetClass="entr" fill="hold" grpId="9" nodeType="afterEffect">
                                  <p:stCondLst>
                                    <p:cond delay="0"/>
                                  </p:stCondLst>
                                  <p:iterate>
                                    <p:tmAbs val="0"/>
                                  </p:iterate>
                                  <p:childTnLst>
                                    <p:set>
                                      <p:cBhvr>
                                        <p:cTn id="39" fill="hold"/>
                                        <p:tgtEl>
                                          <p:spTgt spid="135"/>
                                        </p:tgtEl>
                                        <p:attrNameLst>
                                          <p:attrName>style.visibility</p:attrName>
                                        </p:attrNameLst>
                                      </p:cBhvr>
                                      <p:to>
                                        <p:strVal val="visible"/>
                                      </p:to>
                                    </p:set>
                                    <p:animEffect transition="in" filter="dissolve">
                                      <p:cBhvr>
                                        <p:cTn id="40" dur="500"/>
                                        <p:tgtEl>
                                          <p:spTgt spid="135"/>
                                        </p:tgtEl>
                                      </p:cBhvr>
                                    </p:animEffect>
                                  </p:childTnLst>
                                </p:cTn>
                              </p:par>
                            </p:childTnLst>
                          </p:cTn>
                        </p:par>
                        <p:par>
                          <p:cTn id="41" fill="hold">
                            <p:stCondLst>
                              <p:cond delay="4500"/>
                            </p:stCondLst>
                            <p:childTnLst>
                              <p:par>
                                <p:cTn id="42" presetID="22" presetClass="entr" presetSubtype="1" fill="hold" grpId="10" nodeType="afterEffect">
                                  <p:stCondLst>
                                    <p:cond delay="0"/>
                                  </p:stCondLst>
                                  <p:iterate>
                                    <p:tmAbs val="0"/>
                                  </p:iterate>
                                  <p:childTnLst>
                                    <p:set>
                                      <p:cBhvr>
                                        <p:cTn id="43" fill="hold"/>
                                        <p:tgtEl>
                                          <p:spTgt spid="128"/>
                                        </p:tgtEl>
                                        <p:attrNameLst>
                                          <p:attrName>style.visibility</p:attrName>
                                        </p:attrNameLst>
                                      </p:cBhvr>
                                      <p:to>
                                        <p:strVal val="visible"/>
                                      </p:to>
                                    </p:set>
                                    <p:animEffect transition="in" filter="wipe(up)">
                                      <p:cBhvr>
                                        <p:cTn id="44" dur="500"/>
                                        <p:tgtEl>
                                          <p:spTgt spid="128"/>
                                        </p:tgtEl>
                                      </p:cBhvr>
                                    </p:animEffect>
                                  </p:childTnLst>
                                </p:cTn>
                              </p:par>
                            </p:childTnLst>
                          </p:cTn>
                        </p:par>
                        <p:par>
                          <p:cTn id="45" fill="hold">
                            <p:stCondLst>
                              <p:cond delay="5000"/>
                            </p:stCondLst>
                            <p:childTnLst>
                              <p:par>
                                <p:cTn id="46" presetID="9" presetClass="entr" fill="hold" grpId="11" nodeType="afterEffect">
                                  <p:stCondLst>
                                    <p:cond delay="0"/>
                                  </p:stCondLst>
                                  <p:iterate>
                                    <p:tmAbs val="0"/>
                                  </p:iterate>
                                  <p:childTnLst>
                                    <p:set>
                                      <p:cBhvr>
                                        <p:cTn id="47" fill="hold"/>
                                        <p:tgtEl>
                                          <p:spTgt spid="136"/>
                                        </p:tgtEl>
                                        <p:attrNameLst>
                                          <p:attrName>style.visibility</p:attrName>
                                        </p:attrNameLst>
                                      </p:cBhvr>
                                      <p:to>
                                        <p:strVal val="visible"/>
                                      </p:to>
                                    </p:set>
                                    <p:animEffect transition="in" filter="dissolve">
                                      <p:cBhvr>
                                        <p:cTn id="48" dur="500"/>
                                        <p:tgtEl>
                                          <p:spTgt spid="136"/>
                                        </p:tgtEl>
                                      </p:cBhvr>
                                    </p:animEffect>
                                  </p:childTnLst>
                                </p:cTn>
                              </p:par>
                            </p:childTnLst>
                          </p:cTn>
                        </p:par>
                        <p:par>
                          <p:cTn id="49" fill="hold">
                            <p:stCondLst>
                              <p:cond delay="5500"/>
                            </p:stCondLst>
                            <p:childTnLst>
                              <p:par>
                                <p:cTn id="50" presetID="9" presetClass="entr" fill="hold" grpId="12" nodeType="afterEffect">
                                  <p:stCondLst>
                                    <p:cond delay="0"/>
                                  </p:stCondLst>
                                  <p:iterate>
                                    <p:tmAbs val="0"/>
                                  </p:iterate>
                                  <p:childTnLst>
                                    <p:set>
                                      <p:cBhvr>
                                        <p:cTn id="51" fill="hold"/>
                                        <p:tgtEl>
                                          <p:spTgt spid="137"/>
                                        </p:tgtEl>
                                        <p:attrNameLst>
                                          <p:attrName>style.visibility</p:attrName>
                                        </p:attrNameLst>
                                      </p:cBhvr>
                                      <p:to>
                                        <p:strVal val="visible"/>
                                      </p:to>
                                    </p:set>
                                    <p:animEffect transition="in" filter="dissolve">
                                      <p:cBhvr>
                                        <p:cTn id="52" dur="500"/>
                                        <p:tgtEl>
                                          <p:spTgt spid="137"/>
                                        </p:tgtEl>
                                      </p:cBhvr>
                                    </p:animEffect>
                                  </p:childTnLst>
                                </p:cTn>
                              </p:par>
                            </p:childTnLst>
                          </p:cTn>
                        </p:par>
                        <p:par>
                          <p:cTn id="53" fill="hold">
                            <p:stCondLst>
                              <p:cond delay="6000"/>
                            </p:stCondLst>
                            <p:childTnLst>
                              <p:par>
                                <p:cTn id="54" presetID="22" presetClass="entr" presetSubtype="1" fill="hold" grpId="13" nodeType="afterEffect">
                                  <p:stCondLst>
                                    <p:cond delay="0"/>
                                  </p:stCondLst>
                                  <p:iterate>
                                    <p:tmAbs val="0"/>
                                  </p:iterate>
                                  <p:childTnLst>
                                    <p:set>
                                      <p:cBhvr>
                                        <p:cTn id="55" fill="hold"/>
                                        <p:tgtEl>
                                          <p:spTgt spid="129"/>
                                        </p:tgtEl>
                                        <p:attrNameLst>
                                          <p:attrName>style.visibility</p:attrName>
                                        </p:attrNameLst>
                                      </p:cBhvr>
                                      <p:to>
                                        <p:strVal val="visible"/>
                                      </p:to>
                                    </p:set>
                                    <p:animEffect transition="in" filter="wipe(up)">
                                      <p:cBhvr>
                                        <p:cTn id="56" dur="500"/>
                                        <p:tgtEl>
                                          <p:spTgt spid="129"/>
                                        </p:tgtEl>
                                      </p:cBhvr>
                                    </p:animEffect>
                                  </p:childTnLst>
                                </p:cTn>
                              </p:par>
                            </p:childTnLst>
                          </p:cTn>
                        </p:par>
                        <p:par>
                          <p:cTn id="57" fill="hold">
                            <p:stCondLst>
                              <p:cond delay="6500"/>
                            </p:stCondLst>
                            <p:childTnLst>
                              <p:par>
                                <p:cTn id="58" presetID="9" presetClass="entr" fill="hold" grpId="14" nodeType="afterEffect">
                                  <p:stCondLst>
                                    <p:cond delay="0"/>
                                  </p:stCondLst>
                                  <p:iterate>
                                    <p:tmAbs val="0"/>
                                  </p:iterate>
                                  <p:childTnLst>
                                    <p:set>
                                      <p:cBhvr>
                                        <p:cTn id="59" fill="hold"/>
                                        <p:tgtEl>
                                          <p:spTgt spid="138"/>
                                        </p:tgtEl>
                                        <p:attrNameLst>
                                          <p:attrName>style.visibility</p:attrName>
                                        </p:attrNameLst>
                                      </p:cBhvr>
                                      <p:to>
                                        <p:strVal val="visible"/>
                                      </p:to>
                                    </p:set>
                                    <p:animEffect transition="in" filter="dissolve">
                                      <p:cBhvr>
                                        <p:cTn id="60" dur="500"/>
                                        <p:tgtEl>
                                          <p:spTgt spid="138"/>
                                        </p:tgtEl>
                                      </p:cBhvr>
                                    </p:animEffect>
                                  </p:childTnLst>
                                </p:cTn>
                              </p:par>
                            </p:childTnLst>
                          </p:cTn>
                        </p:par>
                        <p:par>
                          <p:cTn id="61" fill="hold">
                            <p:stCondLst>
                              <p:cond delay="7000"/>
                            </p:stCondLst>
                            <p:childTnLst>
                              <p:par>
                                <p:cTn id="62" presetID="9" presetClass="entr" fill="hold" grpId="15" nodeType="afterEffect">
                                  <p:stCondLst>
                                    <p:cond delay="0"/>
                                  </p:stCondLst>
                                  <p:iterate>
                                    <p:tmAbs val="0"/>
                                  </p:iterate>
                                  <p:childTnLst>
                                    <p:set>
                                      <p:cBhvr>
                                        <p:cTn id="63" fill="hold"/>
                                        <p:tgtEl>
                                          <p:spTgt spid="139"/>
                                        </p:tgtEl>
                                        <p:attrNameLst>
                                          <p:attrName>style.visibility</p:attrName>
                                        </p:attrNameLst>
                                      </p:cBhvr>
                                      <p:to>
                                        <p:strVal val="visible"/>
                                      </p:to>
                                    </p:set>
                                    <p:animEffect transition="in" filter="dissolve">
                                      <p:cBhvr>
                                        <p:cTn id="64" dur="500"/>
                                        <p:tgtEl>
                                          <p:spTgt spid="139"/>
                                        </p:tgtEl>
                                      </p:cBhvr>
                                    </p:animEffect>
                                  </p:childTnLst>
                                </p:cTn>
                              </p:par>
                            </p:childTnLst>
                          </p:cTn>
                        </p:par>
                        <p:par>
                          <p:cTn id="65" fill="hold">
                            <p:stCondLst>
                              <p:cond delay="7500"/>
                            </p:stCondLst>
                            <p:childTnLst>
                              <p:par>
                                <p:cTn id="66" presetID="22" presetClass="entr" presetSubtype="1" fill="hold" grpId="16" nodeType="afterEffect">
                                  <p:stCondLst>
                                    <p:cond delay="0"/>
                                  </p:stCondLst>
                                  <p:iterate>
                                    <p:tmAbs val="0"/>
                                  </p:iterate>
                                  <p:childTnLst>
                                    <p:set>
                                      <p:cBhvr>
                                        <p:cTn id="67" fill="hold"/>
                                        <p:tgtEl>
                                          <p:spTgt spid="140"/>
                                        </p:tgtEl>
                                        <p:attrNameLst>
                                          <p:attrName>style.visibility</p:attrName>
                                        </p:attrNameLst>
                                      </p:cBhvr>
                                      <p:to>
                                        <p:strVal val="visible"/>
                                      </p:to>
                                    </p:set>
                                    <p:animEffect transition="in" filter="wipe(up)">
                                      <p:cBhvr>
                                        <p:cTn id="68" dur="500"/>
                                        <p:tgtEl>
                                          <p:spTgt spid="1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1" animBg="1" advAuto="0"/>
      <p:bldP spid="126" grpId="4" animBg="1" advAuto="0"/>
      <p:bldP spid="127" grpId="7" animBg="1" advAuto="0"/>
      <p:bldP spid="128" grpId="10" animBg="1" advAuto="0"/>
      <p:bldP spid="129" grpId="13" animBg="1" advAuto="0"/>
      <p:bldP spid="130" grpId="2" animBg="1" advAuto="0"/>
      <p:bldP spid="131" grpId="3" animBg="1" advAuto="0"/>
      <p:bldP spid="132" grpId="5" animBg="1" advAuto="0"/>
      <p:bldP spid="133" grpId="6" animBg="1" advAuto="0"/>
      <p:bldP spid="134" grpId="8" animBg="1" advAuto="0"/>
      <p:bldP spid="135" grpId="9" animBg="1" advAuto="0"/>
      <p:bldP spid="136" grpId="11" animBg="1" advAuto="0"/>
      <p:bldP spid="137" grpId="12" animBg="1" advAuto="0"/>
      <p:bldP spid="138" grpId="14" animBg="1" advAuto="0"/>
      <p:bldP spid="139" grpId="15" animBg="1" advAuto="0"/>
      <p:bldP spid="140" grpId="16"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2" name="文本框 8"/>
          <p:cNvSpPr txBox="1"/>
          <p:nvPr/>
        </p:nvSpPr>
        <p:spPr>
          <a:xfrm>
            <a:off x="1307465" y="2454275"/>
            <a:ext cx="6529069"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b="1">
                <a:solidFill>
                  <a:srgbClr val="FFFFFF"/>
                </a:solidFill>
                <a:latin typeface="微软雅黑"/>
                <a:ea typeface="微软雅黑"/>
                <a:cs typeface="微软雅黑"/>
                <a:sym typeface="微软雅黑"/>
              </a:defRPr>
            </a:pPr>
            <a:r>
              <a:t>云穿透接口</a:t>
            </a:r>
          </a:p>
          <a:p>
            <a:pPr algn="ctr">
              <a:defRPr sz="4000">
                <a:solidFill>
                  <a:srgbClr val="FFFFFF"/>
                </a:solidFill>
                <a:latin typeface="微软雅黑"/>
                <a:ea typeface="微软雅黑"/>
                <a:cs typeface="微软雅黑"/>
                <a:sym typeface="微软雅黑"/>
              </a:defRPr>
            </a:pPr>
            <a:r>
              <a:t>出现的原因</a:t>
            </a:r>
          </a:p>
        </p:txBody>
      </p:sp>
      <p:pic>
        <p:nvPicPr>
          <p:cNvPr id="143" name="图片 13" descr="图片 13"/>
          <p:cNvPicPr>
            <a:picLocks noChangeAspect="1"/>
          </p:cNvPicPr>
          <p:nvPr/>
        </p:nvPicPr>
        <p:blipFill>
          <a:blip r:embed="rId3">
            <a:extLst/>
          </a:blip>
          <a:stretch>
            <a:fillRect/>
          </a:stretch>
        </p:blipFill>
        <p:spPr>
          <a:xfrm>
            <a:off x="3906520" y="904239"/>
            <a:ext cx="1330961" cy="1330961"/>
          </a:xfrm>
          <a:prstGeom prst="rect">
            <a:avLst/>
          </a:prstGeom>
          <a:ln w="12700">
            <a:miter lim="400000"/>
          </a:ln>
        </p:spPr>
      </p:pic>
      <p:sp>
        <p:nvSpPr>
          <p:cNvPr id="144" name="文本框 14"/>
          <p:cNvSpPr txBox="1"/>
          <p:nvPr/>
        </p:nvSpPr>
        <p:spPr>
          <a:xfrm>
            <a:off x="4080509" y="1247139"/>
            <a:ext cx="982981"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FFFFFF"/>
                </a:solidFill>
                <a:latin typeface="微软雅黑"/>
                <a:ea typeface="微软雅黑"/>
                <a:cs typeface="微软雅黑"/>
                <a:sym typeface="微软雅黑"/>
              </a:defRPr>
            </a:lvl1pPr>
          </a:lstStyle>
          <a:p>
            <a:r>
              <a:t>01</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43"/>
                                        </p:tgtEl>
                                        <p:attrNameLst>
                                          <p:attrName>style.visibility</p:attrName>
                                        </p:attrNameLst>
                                      </p:cBhvr>
                                      <p:to>
                                        <p:strVal val="visible"/>
                                      </p:to>
                                    </p:set>
                                    <p:animEffect transition="in" filter="dissolve">
                                      <p:cBhvr>
                                        <p:cTn id="7" dur="500"/>
                                        <p:tgtEl>
                                          <p:spTgt spid="143"/>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44"/>
                                        </p:tgtEl>
                                        <p:attrNameLst>
                                          <p:attrName>style.visibility</p:attrName>
                                        </p:attrNameLst>
                                      </p:cBhvr>
                                      <p:to>
                                        <p:strVal val="visible"/>
                                      </p:to>
                                    </p:set>
                                    <p:animEffect transition="in" filter="dissolve">
                                      <p:cBhvr>
                                        <p:cTn id="11" dur="500"/>
                                        <p:tgtEl>
                                          <p:spTgt spid="144"/>
                                        </p:tgtEl>
                                      </p:cBhvr>
                                    </p:animEffect>
                                  </p:childTnLst>
                                </p:cTn>
                              </p:par>
                            </p:childTnLst>
                          </p:cTn>
                        </p:par>
                        <p:par>
                          <p:cTn id="12" fill="hold">
                            <p:stCondLst>
                              <p:cond delay="1000"/>
                            </p:stCondLst>
                            <p:childTnLst>
                              <p:par>
                                <p:cTn id="13" presetID="23" presetClass="entr" presetSubtype="16" fill="hold" grpId="3" nodeType="afterEffect">
                                  <p:stCondLst>
                                    <p:cond delay="0"/>
                                  </p:stCondLst>
                                  <p:iterate>
                                    <p:tmAbs val="0"/>
                                  </p:iterate>
                                  <p:childTnLst>
                                    <p:set>
                                      <p:cBhvr>
                                        <p:cTn id="14" fill="hold"/>
                                        <p:tgtEl>
                                          <p:spTgt spid="142"/>
                                        </p:tgtEl>
                                        <p:attrNameLst>
                                          <p:attrName>style.visibility</p:attrName>
                                        </p:attrNameLst>
                                      </p:cBhvr>
                                      <p:to>
                                        <p:strVal val="visible"/>
                                      </p:to>
                                    </p:set>
                                    <p:anim calcmode="lin" valueType="num">
                                      <p:cBhvr>
                                        <p:cTn id="15" dur="500" fill="hold"/>
                                        <p:tgtEl>
                                          <p:spTgt spid="142"/>
                                        </p:tgtEl>
                                        <p:attrNameLst>
                                          <p:attrName>ppt_w</p:attrName>
                                        </p:attrNameLst>
                                      </p:cBhvr>
                                      <p:tavLst>
                                        <p:tav tm="0">
                                          <p:val>
                                            <p:fltVal val="0"/>
                                          </p:val>
                                        </p:tav>
                                        <p:tav tm="100000">
                                          <p:val>
                                            <p:strVal val="#ppt_w"/>
                                          </p:val>
                                        </p:tav>
                                      </p:tavLst>
                                    </p:anim>
                                    <p:anim calcmode="lin" valueType="num">
                                      <p:cBhvr>
                                        <p:cTn id="16" dur="500" fill="hold"/>
                                        <p:tgtEl>
                                          <p:spTgt spid="14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3" animBg="1" advAuto="0"/>
      <p:bldP spid="143" grpId="1" animBg="1" advAuto="0"/>
      <p:bldP spid="144" grpId="2"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46" name="内容占位符 2"/>
          <p:cNvSpPr txBox="1"/>
          <p:nvPr/>
        </p:nvSpPr>
        <p:spPr>
          <a:xfrm>
            <a:off x="1017396" y="1178560"/>
            <a:ext cx="6483351" cy="3075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marL="285750" indent="-285750" algn="just">
              <a:lnSpc>
                <a:spcPct val="120000"/>
              </a:lnSpc>
              <a:buSzPct val="100000"/>
              <a:buFont typeface="Arial"/>
              <a:buChar char="•"/>
              <a:defRPr>
                <a:solidFill>
                  <a:srgbClr val="FFFFFF"/>
                </a:solidFill>
                <a:latin typeface="微软雅黑"/>
                <a:ea typeface="微软雅黑"/>
                <a:cs typeface="微软雅黑"/>
                <a:sym typeface="微软雅黑"/>
              </a:defRPr>
            </a:pPr>
            <a:r>
              <a:t>自2015年起，国内部分地区运营商就已经开始部署内网IP给普通宽带用户。典型的情况就是用户拨号后获取到的IP地址为100.64.x.x，或10.x.x.x。</a:t>
            </a:r>
          </a:p>
          <a:p>
            <a:pPr marL="285750" indent="-285750" algn="just">
              <a:lnSpc>
                <a:spcPct val="120000"/>
              </a:lnSpc>
              <a:buSzPct val="100000"/>
              <a:buFont typeface="Arial"/>
              <a:buChar char="•"/>
              <a:defRPr>
                <a:solidFill>
                  <a:schemeClr val="accent2"/>
                </a:solidFill>
                <a:latin typeface="微软雅黑"/>
                <a:ea typeface="微软雅黑"/>
                <a:cs typeface="微软雅黑"/>
                <a:sym typeface="微软雅黑"/>
              </a:defRPr>
            </a:pPr>
            <a:r>
              <a:t>内网IP的部署已经越来越普遍化，这个趋势是我们无法改变的，但我们必须去适应它。</a:t>
            </a:r>
            <a:endParaRPr>
              <a:solidFill>
                <a:srgbClr val="FF0000"/>
              </a:solidFill>
            </a:endParaRPr>
          </a:p>
          <a:p>
            <a:pPr marL="285750" indent="-285750" algn="just">
              <a:lnSpc>
                <a:spcPct val="120000"/>
              </a:lnSpc>
              <a:buSzPct val="100000"/>
              <a:buFont typeface="Arial"/>
              <a:buChar char="•"/>
              <a:defRPr>
                <a:solidFill>
                  <a:srgbClr val="FFFFFF"/>
                </a:solidFill>
                <a:latin typeface="微软雅黑"/>
                <a:ea typeface="微软雅黑"/>
                <a:cs typeface="微软雅黑"/>
                <a:sym typeface="微软雅黑"/>
              </a:defRPr>
            </a:pPr>
            <a:r>
              <a:t>做为网络运维工程师首要考虑的就是在没有公网IP的情况下如何去远程管理。因为我个人也是做远程运维的，如果出现故障时无法及时远程维护，不敢想象客户等待修复的心情。</a:t>
            </a:r>
          </a:p>
        </p:txBody>
      </p:sp>
      <p:grpSp>
        <p:nvGrpSpPr>
          <p:cNvPr id="150" name="组合 6"/>
          <p:cNvGrpSpPr/>
          <p:nvPr/>
        </p:nvGrpSpPr>
        <p:grpSpPr>
          <a:xfrm>
            <a:off x="718184" y="250546"/>
            <a:ext cx="668301" cy="560984"/>
            <a:chOff x="0" y="0"/>
            <a:chExt cx="668299" cy="560983"/>
          </a:xfrm>
        </p:grpSpPr>
        <p:sp>
          <p:nvSpPr>
            <p:cNvPr id="147"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48"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149"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01</a:t>
              </a:r>
            </a:p>
          </p:txBody>
        </p:sp>
      </p:grpSp>
      <p:sp>
        <p:nvSpPr>
          <p:cNvPr id="151"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152" name="文本框 11"/>
          <p:cNvSpPr txBox="1"/>
          <p:nvPr/>
        </p:nvSpPr>
        <p:spPr>
          <a:xfrm>
            <a:off x="1601278" y="256717"/>
            <a:ext cx="5315586"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FFFFFF"/>
                </a:solidFill>
                <a:latin typeface="微软雅黑"/>
                <a:ea typeface="微软雅黑"/>
                <a:cs typeface="微软雅黑"/>
                <a:sym typeface="微软雅黑"/>
              </a:defRPr>
            </a:lvl1pPr>
          </a:lstStyle>
          <a:p>
            <a:r>
              <a:t>云穿透接口出现的原因</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50"/>
                                        </p:tgtEl>
                                        <p:attrNameLst>
                                          <p:attrName>style.visibility</p:attrName>
                                        </p:attrNameLst>
                                      </p:cBhvr>
                                      <p:to>
                                        <p:strVal val="visible"/>
                                      </p:to>
                                    </p:set>
                                    <p:anim calcmode="lin" valueType="num">
                                      <p:cBhvr>
                                        <p:cTn id="7" dur="500" fill="hold"/>
                                        <p:tgtEl>
                                          <p:spTgt spid="150"/>
                                        </p:tgtEl>
                                        <p:attrNameLst>
                                          <p:attrName>ppt_w</p:attrName>
                                        </p:attrNameLst>
                                      </p:cBhvr>
                                      <p:tavLst>
                                        <p:tav tm="0">
                                          <p:val>
                                            <p:fltVal val="0"/>
                                          </p:val>
                                        </p:tav>
                                        <p:tav tm="100000">
                                          <p:val>
                                            <p:strVal val="#ppt_w"/>
                                          </p:val>
                                        </p:tav>
                                      </p:tavLst>
                                    </p:anim>
                                    <p:anim calcmode="lin" valueType="num">
                                      <p:cBhvr>
                                        <p:cTn id="8" dur="500" fill="hold"/>
                                        <p:tgtEl>
                                          <p:spTgt spid="15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152"/>
                                        </p:tgtEl>
                                        <p:attrNameLst>
                                          <p:attrName>style.visibility</p:attrName>
                                        </p:attrNameLst>
                                      </p:cBhvr>
                                      <p:to>
                                        <p:strVal val="visible"/>
                                      </p:to>
                                    </p:set>
                                    <p:animEffect transition="in" filter="wipe(left)">
                                      <p:cBhvr>
                                        <p:cTn id="12" dur="500"/>
                                        <p:tgtEl>
                                          <p:spTgt spid="152"/>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151"/>
                                        </p:tgtEl>
                                        <p:attrNameLst>
                                          <p:attrName>style.visibility</p:attrName>
                                        </p:attrNameLst>
                                      </p:cBhvr>
                                      <p:to>
                                        <p:strVal val="visible"/>
                                      </p:to>
                                    </p:set>
                                    <p:animEffect transition="in" filter="wipe(left)">
                                      <p:cBhvr>
                                        <p:cTn id="16" dur="500"/>
                                        <p:tgtEl>
                                          <p:spTgt spid="151"/>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146"/>
                                        </p:tgtEl>
                                        <p:attrNameLst>
                                          <p:attrName>style.visibility</p:attrName>
                                        </p:attrNameLst>
                                      </p:cBhvr>
                                      <p:to>
                                        <p:strVal val="visible"/>
                                      </p:to>
                                    </p:set>
                                    <p:animEffect transition="in" filter="dissolve">
                                      <p:cBhvr>
                                        <p:cTn id="20"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4" animBg="1" advAuto="0"/>
      <p:bldP spid="150" grpId="1" animBg="1" advAuto="0"/>
      <p:bldP spid="151" grpId="3" animBg="1" advAuto="0"/>
      <p:bldP spid="152" grpId="2"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pic>
        <p:nvPicPr>
          <p:cNvPr id="154" name="图片 3" descr="图片 3"/>
          <p:cNvPicPr>
            <a:picLocks noChangeAspect="1"/>
          </p:cNvPicPr>
          <p:nvPr/>
        </p:nvPicPr>
        <p:blipFill>
          <a:blip r:embed="rId3">
            <a:extLst/>
          </a:blip>
          <a:stretch>
            <a:fillRect/>
          </a:stretch>
        </p:blipFill>
        <p:spPr>
          <a:xfrm>
            <a:off x="4876741" y="444500"/>
            <a:ext cx="3628770" cy="4451255"/>
          </a:xfrm>
          <a:prstGeom prst="rect">
            <a:avLst/>
          </a:prstGeom>
          <a:ln w="12700">
            <a:miter lim="400000"/>
          </a:ln>
        </p:spPr>
      </p:pic>
      <p:pic>
        <p:nvPicPr>
          <p:cNvPr id="155" name="图片 4" descr="图片 4"/>
          <p:cNvPicPr>
            <a:picLocks noChangeAspect="1"/>
          </p:cNvPicPr>
          <p:nvPr/>
        </p:nvPicPr>
        <p:blipFill>
          <a:blip r:embed="rId4">
            <a:extLst/>
          </a:blip>
          <a:stretch>
            <a:fillRect/>
          </a:stretch>
        </p:blipFill>
        <p:spPr>
          <a:xfrm>
            <a:off x="747387" y="443229"/>
            <a:ext cx="3507756" cy="4453892"/>
          </a:xfrm>
          <a:prstGeom prst="rect">
            <a:avLst/>
          </a:prstGeom>
          <a:ln w="12700">
            <a:miter lim="400000"/>
          </a:ln>
        </p:spPr>
      </p:pic>
      <p:sp>
        <p:nvSpPr>
          <p:cNvPr id="156" name="直接箭头连接符 8"/>
          <p:cNvSpPr/>
          <p:nvPr/>
        </p:nvSpPr>
        <p:spPr>
          <a:xfrm flipH="1">
            <a:off x="2853689" y="2499360"/>
            <a:ext cx="1457962" cy="241935"/>
          </a:xfrm>
          <a:prstGeom prst="line">
            <a:avLst/>
          </a:prstGeom>
          <a:ln w="31750">
            <a:solidFill>
              <a:srgbClr val="FF0000"/>
            </a:solidFill>
            <a:tailEnd type="triangle"/>
          </a:ln>
        </p:spPr>
        <p:txBody>
          <a:bodyPr lIns="45719" rIns="45719"/>
          <a:lstStyle/>
          <a:p>
            <a:endParaRPr/>
          </a:p>
        </p:txBody>
      </p:sp>
      <p:sp>
        <p:nvSpPr>
          <p:cNvPr id="157" name="直接箭头连接符 10"/>
          <p:cNvSpPr/>
          <p:nvPr/>
        </p:nvSpPr>
        <p:spPr>
          <a:xfrm>
            <a:off x="4851399" y="2499995"/>
            <a:ext cx="1247141" cy="241935"/>
          </a:xfrm>
          <a:prstGeom prst="line">
            <a:avLst/>
          </a:prstGeom>
          <a:ln w="31750">
            <a:solidFill>
              <a:srgbClr val="FF0000"/>
            </a:solidFill>
            <a:tailEnd type="triangle"/>
          </a:ln>
        </p:spPr>
        <p:txBody>
          <a:bodyPr lIns="45719" rIns="45719"/>
          <a:lstStyle/>
          <a:p>
            <a:endParaRPr/>
          </a:p>
        </p:txBody>
      </p:sp>
      <p:sp>
        <p:nvSpPr>
          <p:cNvPr id="158" name="直接连接符 16"/>
          <p:cNvSpPr/>
          <p:nvPr/>
        </p:nvSpPr>
        <p:spPr>
          <a:xfrm>
            <a:off x="2148839" y="2915285"/>
            <a:ext cx="704851" cy="1"/>
          </a:xfrm>
          <a:prstGeom prst="line">
            <a:avLst/>
          </a:prstGeom>
          <a:ln w="41275">
            <a:solidFill>
              <a:srgbClr val="FF0000"/>
            </a:solidFill>
            <a:miter/>
          </a:ln>
        </p:spPr>
        <p:txBody>
          <a:bodyPr lIns="45719" rIns="45719"/>
          <a:lstStyle/>
          <a:p>
            <a:endParaRPr/>
          </a:p>
        </p:txBody>
      </p:sp>
      <p:sp>
        <p:nvSpPr>
          <p:cNvPr id="159" name="直接连接符 18"/>
          <p:cNvSpPr/>
          <p:nvPr/>
        </p:nvSpPr>
        <p:spPr>
          <a:xfrm>
            <a:off x="6098540" y="2899410"/>
            <a:ext cx="640081" cy="1"/>
          </a:xfrm>
          <a:prstGeom prst="line">
            <a:avLst/>
          </a:prstGeom>
          <a:ln w="41275">
            <a:solidFill>
              <a:srgbClr val="FF0000"/>
            </a:solidFill>
            <a:miter/>
          </a:ln>
        </p:spPr>
        <p:txBody>
          <a:bodyPr lIns="45719" rIns="45719"/>
          <a:lstStyle/>
          <a:p>
            <a:endParaRPr/>
          </a:p>
        </p:txBody>
      </p:sp>
      <p:sp>
        <p:nvSpPr>
          <p:cNvPr id="160" name="文本框 1"/>
          <p:cNvSpPr txBox="1"/>
          <p:nvPr/>
        </p:nvSpPr>
        <p:spPr>
          <a:xfrm>
            <a:off x="3003549" y="3165475"/>
            <a:ext cx="997587" cy="345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a:solidFill>
                  <a:srgbClr val="FF0000"/>
                </a:solidFill>
                <a:latin typeface="微软雅黑"/>
                <a:ea typeface="微软雅黑"/>
                <a:cs typeface="微软雅黑"/>
                <a:sym typeface="微软雅黑"/>
              </a:defRPr>
            </a:lvl1pPr>
          </a:lstStyle>
          <a:p>
            <a:r>
              <a:t>真实公网IP</a:t>
            </a:r>
          </a:p>
        </p:txBody>
      </p:sp>
      <p:sp>
        <p:nvSpPr>
          <p:cNvPr id="161" name="文本框 2"/>
          <p:cNvSpPr txBox="1"/>
          <p:nvPr/>
        </p:nvSpPr>
        <p:spPr>
          <a:xfrm>
            <a:off x="7091044" y="3165475"/>
            <a:ext cx="728346" cy="3454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400">
                <a:solidFill>
                  <a:srgbClr val="FF0000"/>
                </a:solidFill>
                <a:latin typeface="微软雅黑"/>
                <a:ea typeface="微软雅黑"/>
                <a:cs typeface="微软雅黑"/>
                <a:sym typeface="微软雅黑"/>
              </a:defRPr>
            </a:lvl1pPr>
          </a:lstStyle>
          <a:p>
            <a:r>
              <a:t>内网IP</a:t>
            </a:r>
          </a:p>
        </p:txBody>
      </p:sp>
      <p:sp>
        <p:nvSpPr>
          <p:cNvPr id="162" name="直接箭头连接符 7"/>
          <p:cNvSpPr/>
          <p:nvPr/>
        </p:nvSpPr>
        <p:spPr>
          <a:xfrm flipH="1" flipV="1">
            <a:off x="2910204" y="2915285"/>
            <a:ext cx="560071" cy="250191"/>
          </a:xfrm>
          <a:prstGeom prst="line">
            <a:avLst/>
          </a:prstGeom>
          <a:ln w="31750">
            <a:solidFill>
              <a:srgbClr val="FF0000"/>
            </a:solidFill>
            <a:miter/>
            <a:tailEnd type="triangle"/>
          </a:ln>
        </p:spPr>
        <p:txBody>
          <a:bodyPr lIns="45719" rIns="45719"/>
          <a:lstStyle/>
          <a:p>
            <a:endParaRPr/>
          </a:p>
        </p:txBody>
      </p:sp>
      <p:sp>
        <p:nvSpPr>
          <p:cNvPr id="163" name="直接箭头连接符 7"/>
          <p:cNvSpPr/>
          <p:nvPr/>
        </p:nvSpPr>
        <p:spPr>
          <a:xfrm flipH="1" flipV="1">
            <a:off x="6799580" y="2915285"/>
            <a:ext cx="560071" cy="250191"/>
          </a:xfrm>
          <a:prstGeom prst="line">
            <a:avLst/>
          </a:prstGeom>
          <a:ln w="31750">
            <a:solidFill>
              <a:srgbClr val="FF0000"/>
            </a:solidFill>
            <a:miter/>
            <a:tailEnd type="triangle"/>
          </a:ln>
        </p:spPr>
        <p:txBody>
          <a:bodyPr lIns="45719" rIns="45719"/>
          <a:lstStyle/>
          <a:p>
            <a:endParaRPr/>
          </a:p>
        </p:txBody>
      </p:sp>
      <p:sp>
        <p:nvSpPr>
          <p:cNvPr id="164" name="运"/>
          <p:cNvSpPr txBox="1"/>
          <p:nvPr/>
        </p:nvSpPr>
        <p:spPr>
          <a:xfrm>
            <a:off x="4405630" y="1249194"/>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运</a:t>
            </a:r>
          </a:p>
        </p:txBody>
      </p:sp>
      <p:sp>
        <p:nvSpPr>
          <p:cNvPr id="165" name="营"/>
          <p:cNvSpPr txBox="1"/>
          <p:nvPr/>
        </p:nvSpPr>
        <p:spPr>
          <a:xfrm>
            <a:off x="4405630" y="1534979"/>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营</a:t>
            </a:r>
          </a:p>
        </p:txBody>
      </p:sp>
      <p:sp>
        <p:nvSpPr>
          <p:cNvPr id="166" name="商"/>
          <p:cNvSpPr txBox="1"/>
          <p:nvPr/>
        </p:nvSpPr>
        <p:spPr>
          <a:xfrm>
            <a:off x="4405630" y="1823082"/>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商</a:t>
            </a:r>
          </a:p>
        </p:txBody>
      </p:sp>
      <p:sp>
        <p:nvSpPr>
          <p:cNvPr id="167" name="分"/>
          <p:cNvSpPr txBox="1"/>
          <p:nvPr/>
        </p:nvSpPr>
        <p:spPr>
          <a:xfrm>
            <a:off x="4405630" y="2044980"/>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分</a:t>
            </a:r>
          </a:p>
        </p:txBody>
      </p:sp>
      <p:sp>
        <p:nvSpPr>
          <p:cNvPr id="168" name="配"/>
          <p:cNvSpPr txBox="1"/>
          <p:nvPr/>
        </p:nvSpPr>
        <p:spPr>
          <a:xfrm>
            <a:off x="4414942" y="2333906"/>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配</a:t>
            </a:r>
          </a:p>
        </p:txBody>
      </p:sp>
      <p:sp>
        <p:nvSpPr>
          <p:cNvPr id="169" name="给"/>
          <p:cNvSpPr txBox="1"/>
          <p:nvPr/>
        </p:nvSpPr>
        <p:spPr>
          <a:xfrm>
            <a:off x="4414942" y="2588602"/>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给</a:t>
            </a:r>
          </a:p>
        </p:txBody>
      </p:sp>
      <p:sp>
        <p:nvSpPr>
          <p:cNvPr id="170" name="我"/>
          <p:cNvSpPr txBox="1"/>
          <p:nvPr/>
        </p:nvSpPr>
        <p:spPr>
          <a:xfrm>
            <a:off x="4405630" y="2842862"/>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我</a:t>
            </a:r>
          </a:p>
        </p:txBody>
      </p:sp>
      <p:sp>
        <p:nvSpPr>
          <p:cNvPr id="171" name="们"/>
          <p:cNvSpPr txBox="1"/>
          <p:nvPr/>
        </p:nvSpPr>
        <p:spPr>
          <a:xfrm>
            <a:off x="4405630" y="3115414"/>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们</a:t>
            </a:r>
          </a:p>
        </p:txBody>
      </p:sp>
      <p:sp>
        <p:nvSpPr>
          <p:cNvPr id="172" name="的"/>
          <p:cNvSpPr txBox="1"/>
          <p:nvPr/>
        </p:nvSpPr>
        <p:spPr>
          <a:xfrm>
            <a:off x="4405630" y="3346619"/>
            <a:ext cx="332741" cy="4089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的</a:t>
            </a:r>
          </a:p>
        </p:txBody>
      </p:sp>
      <p:sp>
        <p:nvSpPr>
          <p:cNvPr id="173" name="IP"/>
          <p:cNvSpPr txBox="1"/>
          <p:nvPr/>
        </p:nvSpPr>
        <p:spPr>
          <a:xfrm>
            <a:off x="4424382" y="3642225"/>
            <a:ext cx="295236" cy="358141"/>
          </a:xfrm>
          <a:prstGeom prst="rect">
            <a:avLst/>
          </a:prstGeom>
          <a:ln w="12700">
            <a:miter lim="400000"/>
          </a:ln>
          <a:extLst>
            <a:ext uri="{C572A759-6A51-4108-AA02-DFA0A04FC94B}">
              <ma14:wrappingTextBoxFlag xmlns="" xmlns:ma14="http://schemas.microsoft.com/office/mac/drawingml/2011/main" val="1"/>
            </a:ext>
          </a:extLst>
        </p:spPr>
        <p:txBody>
          <a:bodyPr wrap="none" lIns="45719" rIns="45719">
            <a:spAutoFit/>
          </a:bodyPr>
          <a:lstStyle>
            <a:lvl1pPr>
              <a:defRPr>
                <a:solidFill>
                  <a:srgbClr val="FFFFFF"/>
                </a:solidFill>
              </a:defRPr>
            </a:lvl1pPr>
          </a:lstStyle>
          <a:p>
            <a:r>
              <a:t>IP</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2" nodeType="afterEffect">
                                  <p:stCondLst>
                                    <p:cond delay="0"/>
                                  </p:stCondLst>
                                  <p:iterate>
                                    <p:tmAbs val="0"/>
                                  </p:iterate>
                                  <p:childTnLst>
                                    <p:set>
                                      <p:cBhvr>
                                        <p:cTn id="9" fill="hold"/>
                                        <p:tgtEl>
                                          <p:spTgt spid="157"/>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9" presetClass="entr" fill="hold" grpId="3" nodeType="clickEffect">
                                  <p:stCondLst>
                                    <p:cond delay="0"/>
                                  </p:stCondLst>
                                  <p:iterate>
                                    <p:tmAbs val="0"/>
                                  </p:iterate>
                                  <p:childTnLst>
                                    <p:set>
                                      <p:cBhvr>
                                        <p:cTn id="13" fill="hold"/>
                                        <p:tgtEl>
                                          <p:spTgt spid="158"/>
                                        </p:tgtEl>
                                        <p:attrNameLst>
                                          <p:attrName>style.visibility</p:attrName>
                                        </p:attrNameLst>
                                      </p:cBhvr>
                                      <p:to>
                                        <p:strVal val="visible"/>
                                      </p:to>
                                    </p:set>
                                    <p:animEffect transition="in" filter="dissolve">
                                      <p:cBhvr>
                                        <p:cTn id="14" dur="500"/>
                                        <p:tgtEl>
                                          <p:spTgt spid="158"/>
                                        </p:tgtEl>
                                      </p:cBhvr>
                                    </p:animEffect>
                                  </p:childTnLst>
                                </p:cTn>
                              </p:par>
                            </p:childTnLst>
                          </p:cTn>
                        </p:par>
                        <p:par>
                          <p:cTn id="15" fill="hold">
                            <p:stCondLst>
                              <p:cond delay="500"/>
                            </p:stCondLst>
                            <p:childTnLst>
                              <p:par>
                                <p:cTn id="16" presetID="9" presetClass="entr" fill="hold" grpId="4" nodeType="afterEffect">
                                  <p:stCondLst>
                                    <p:cond delay="0"/>
                                  </p:stCondLst>
                                  <p:iterate>
                                    <p:tmAbs val="0"/>
                                  </p:iterate>
                                  <p:childTnLst>
                                    <p:set>
                                      <p:cBhvr>
                                        <p:cTn id="17" fill="hold"/>
                                        <p:tgtEl>
                                          <p:spTgt spid="159"/>
                                        </p:tgtEl>
                                        <p:attrNameLst>
                                          <p:attrName>style.visibility</p:attrName>
                                        </p:attrNameLst>
                                      </p:cBhvr>
                                      <p:to>
                                        <p:strVal val="visible"/>
                                      </p:to>
                                    </p:set>
                                    <p:animEffect transition="in" filter="dissolve">
                                      <p:cBhvr>
                                        <p:cTn id="18" dur="500"/>
                                        <p:tgtEl>
                                          <p:spTgt spid="15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fill="hold" grpId="5" nodeType="clickEffect">
                                  <p:stCondLst>
                                    <p:cond delay="0"/>
                                  </p:stCondLst>
                                  <p:iterate>
                                    <p:tmAbs val="0"/>
                                  </p:iterate>
                                  <p:childTnLst>
                                    <p:set>
                                      <p:cBhvr>
                                        <p:cTn id="22" fill="hold"/>
                                        <p:tgtEl>
                                          <p:spTgt spid="162"/>
                                        </p:tgtEl>
                                        <p:attrNameLst>
                                          <p:attrName>style.visibility</p:attrName>
                                        </p:attrNameLst>
                                      </p:cBhvr>
                                      <p:to>
                                        <p:strVal val="visible"/>
                                      </p:to>
                                    </p:set>
                                    <p:animEffect transition="in" filter="dissolve">
                                      <p:cBhvr>
                                        <p:cTn id="23" dur="500"/>
                                        <p:tgtEl>
                                          <p:spTgt spid="162"/>
                                        </p:tgtEl>
                                      </p:cBhvr>
                                    </p:animEffect>
                                  </p:childTnLst>
                                </p:cTn>
                              </p:par>
                            </p:childTnLst>
                          </p:cTn>
                        </p:par>
                        <p:par>
                          <p:cTn id="24" fill="hold">
                            <p:stCondLst>
                              <p:cond delay="500"/>
                            </p:stCondLst>
                            <p:childTnLst>
                              <p:par>
                                <p:cTn id="25" presetID="9" presetClass="entr" fill="hold" grpId="6" nodeType="afterEffect">
                                  <p:stCondLst>
                                    <p:cond delay="0"/>
                                  </p:stCondLst>
                                  <p:iterate>
                                    <p:tmAbs val="0"/>
                                  </p:iterate>
                                  <p:childTnLst>
                                    <p:set>
                                      <p:cBhvr>
                                        <p:cTn id="26" fill="hold"/>
                                        <p:tgtEl>
                                          <p:spTgt spid="160"/>
                                        </p:tgtEl>
                                        <p:attrNameLst>
                                          <p:attrName>style.visibility</p:attrName>
                                        </p:attrNameLst>
                                      </p:cBhvr>
                                      <p:to>
                                        <p:strVal val="visible"/>
                                      </p:to>
                                    </p:set>
                                    <p:animEffect transition="in" filter="dissolve">
                                      <p:cBhvr>
                                        <p:cTn id="27" dur="500"/>
                                        <p:tgtEl>
                                          <p:spTgt spid="160"/>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fill="hold" grpId="7" nodeType="clickEffect">
                                  <p:stCondLst>
                                    <p:cond delay="0"/>
                                  </p:stCondLst>
                                  <p:iterate>
                                    <p:tmAbs val="0"/>
                                  </p:iterate>
                                  <p:childTnLst>
                                    <p:set>
                                      <p:cBhvr>
                                        <p:cTn id="31" fill="hold"/>
                                        <p:tgtEl>
                                          <p:spTgt spid="163"/>
                                        </p:tgtEl>
                                        <p:attrNameLst>
                                          <p:attrName>style.visibility</p:attrName>
                                        </p:attrNameLst>
                                      </p:cBhvr>
                                      <p:to>
                                        <p:strVal val="visible"/>
                                      </p:to>
                                    </p:set>
                                    <p:animEffect transition="in" filter="dissolve">
                                      <p:cBhvr>
                                        <p:cTn id="32" dur="500"/>
                                        <p:tgtEl>
                                          <p:spTgt spid="163"/>
                                        </p:tgtEl>
                                      </p:cBhvr>
                                    </p:animEffect>
                                  </p:childTnLst>
                                </p:cTn>
                              </p:par>
                            </p:childTnLst>
                          </p:cTn>
                        </p:par>
                        <p:par>
                          <p:cTn id="33" fill="hold">
                            <p:stCondLst>
                              <p:cond delay="500"/>
                            </p:stCondLst>
                            <p:childTnLst>
                              <p:par>
                                <p:cTn id="34" presetID="9" presetClass="entr" fill="hold" grpId="8" nodeType="afterEffect">
                                  <p:stCondLst>
                                    <p:cond delay="0"/>
                                  </p:stCondLst>
                                  <p:iterate>
                                    <p:tmAbs val="0"/>
                                  </p:iterate>
                                  <p:childTnLst>
                                    <p:set>
                                      <p:cBhvr>
                                        <p:cTn id="35" fill="hold"/>
                                        <p:tgtEl>
                                          <p:spTgt spid="161"/>
                                        </p:tgtEl>
                                        <p:attrNameLst>
                                          <p:attrName>style.visibility</p:attrName>
                                        </p:attrNameLst>
                                      </p:cBhvr>
                                      <p:to>
                                        <p:strVal val="visible"/>
                                      </p:to>
                                    </p:set>
                                    <p:animEffect transition="in" filter="dissolve">
                                      <p:cBhvr>
                                        <p:cTn id="36"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1" animBg="1" advAuto="0"/>
      <p:bldP spid="157" grpId="2" animBg="1" advAuto="0"/>
      <p:bldP spid="158" grpId="3" animBg="1" advAuto="0"/>
      <p:bldP spid="159" grpId="4" animBg="1" advAuto="0"/>
      <p:bldP spid="160" grpId="6" animBg="1" advAuto="0"/>
      <p:bldP spid="161" grpId="8" animBg="1" advAuto="0"/>
      <p:bldP spid="162" grpId="5" animBg="1" advAuto="0"/>
      <p:bldP spid="163" grpId="7"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75" name="内容占位符 2"/>
          <p:cNvSpPr txBox="1"/>
          <p:nvPr/>
        </p:nvSpPr>
        <p:spPr>
          <a:xfrm>
            <a:off x="1105583" y="1165633"/>
            <a:ext cx="6896639" cy="1551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just" defTabSz="840739">
              <a:lnSpc>
                <a:spcPct val="120000"/>
              </a:lnSpc>
              <a:spcBef>
                <a:spcPts val="900"/>
              </a:spcBef>
              <a:defRPr>
                <a:solidFill>
                  <a:srgbClr val="FFFFFF"/>
                </a:solidFill>
                <a:latin typeface="微软雅黑"/>
                <a:ea typeface="微软雅黑"/>
                <a:cs typeface="微软雅黑"/>
                <a:sym typeface="微软雅黑"/>
              </a:defRPr>
            </a:lvl1pPr>
          </a:lstStyle>
          <a:p>
            <a:r>
              <a:t>过去大家在维护拨号环境时普遍使用DDNS做更新，现在很多地方已经行不通了。而且过去重启MikroTik设备或者重播号后都需要等待DDNS更新，快则1分钟，慢则10分钟以上。以下分别是运营商分配公网IP和内网IP时的DDNS不同状态。</a:t>
            </a:r>
          </a:p>
        </p:txBody>
      </p:sp>
      <p:pic>
        <p:nvPicPr>
          <p:cNvPr id="176" name="对象 3" descr="对象 3"/>
          <p:cNvPicPr>
            <a:picLocks noChangeAspect="1"/>
          </p:cNvPicPr>
          <p:nvPr/>
        </p:nvPicPr>
        <p:blipFill>
          <a:blip r:embed="rId3">
            <a:extLst/>
          </a:blip>
          <a:stretch>
            <a:fillRect/>
          </a:stretch>
        </p:blipFill>
        <p:spPr>
          <a:xfrm>
            <a:off x="4160123" y="3589020"/>
            <a:ext cx="4643915" cy="977702"/>
          </a:xfrm>
          <a:prstGeom prst="rect">
            <a:avLst/>
          </a:prstGeom>
          <a:ln w="12700">
            <a:miter lim="400000"/>
          </a:ln>
        </p:spPr>
      </p:pic>
      <p:pic>
        <p:nvPicPr>
          <p:cNvPr id="177" name="对象 4" descr="对象 4"/>
          <p:cNvPicPr>
            <a:picLocks noChangeAspect="1"/>
          </p:cNvPicPr>
          <p:nvPr/>
        </p:nvPicPr>
        <p:blipFill>
          <a:blip r:embed="rId4">
            <a:extLst/>
          </a:blip>
          <a:stretch>
            <a:fillRect/>
          </a:stretch>
        </p:blipFill>
        <p:spPr>
          <a:xfrm>
            <a:off x="169256" y="3549848"/>
            <a:ext cx="3947103" cy="1056046"/>
          </a:xfrm>
          <a:prstGeom prst="rect">
            <a:avLst/>
          </a:prstGeom>
          <a:ln w="12700">
            <a:miter lim="400000"/>
          </a:ln>
        </p:spPr>
      </p:pic>
      <p:sp>
        <p:nvSpPr>
          <p:cNvPr id="178" name="直接连接符 6"/>
          <p:cNvSpPr/>
          <p:nvPr/>
        </p:nvSpPr>
        <p:spPr>
          <a:xfrm>
            <a:off x="4781550" y="4453792"/>
            <a:ext cx="3702051" cy="1"/>
          </a:xfrm>
          <a:prstGeom prst="line">
            <a:avLst/>
          </a:prstGeom>
          <a:ln w="31750">
            <a:solidFill>
              <a:srgbClr val="FF0000"/>
            </a:solidFill>
            <a:miter/>
          </a:ln>
        </p:spPr>
        <p:txBody>
          <a:bodyPr lIns="45719" rIns="45719"/>
          <a:lstStyle/>
          <a:p>
            <a:endParaRPr/>
          </a:p>
        </p:txBody>
      </p:sp>
      <p:sp>
        <p:nvSpPr>
          <p:cNvPr id="179" name="直接连接符 9"/>
          <p:cNvSpPr/>
          <p:nvPr/>
        </p:nvSpPr>
        <p:spPr>
          <a:xfrm>
            <a:off x="5305000" y="4603555"/>
            <a:ext cx="3023236" cy="1"/>
          </a:xfrm>
          <a:prstGeom prst="line">
            <a:avLst/>
          </a:prstGeom>
          <a:ln w="31750">
            <a:solidFill>
              <a:srgbClr val="FF0000"/>
            </a:solidFill>
            <a:miter/>
          </a:ln>
        </p:spPr>
        <p:txBody>
          <a:bodyPr lIns="45719" rIns="45719"/>
          <a:lstStyle/>
          <a:p>
            <a:endParaRPr/>
          </a:p>
        </p:txBody>
      </p:sp>
      <p:sp>
        <p:nvSpPr>
          <p:cNvPr id="180" name="文本框 10"/>
          <p:cNvSpPr txBox="1"/>
          <p:nvPr/>
        </p:nvSpPr>
        <p:spPr>
          <a:xfrm>
            <a:off x="3746499" y="3077845"/>
            <a:ext cx="4145917" cy="4089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a:solidFill>
                  <a:srgbClr val="FF0000"/>
                </a:solidFill>
                <a:latin typeface="微软雅黑"/>
                <a:ea typeface="微软雅黑"/>
                <a:cs typeface="微软雅黑"/>
                <a:sym typeface="微软雅黑"/>
              </a:defRPr>
            </a:lvl1pPr>
          </a:lstStyle>
          <a:p>
            <a:r>
              <a:t>在运营商分配内网IP时将出现以下提示</a:t>
            </a:r>
          </a:p>
        </p:txBody>
      </p:sp>
      <p:sp>
        <p:nvSpPr>
          <p:cNvPr id="181" name="直接箭头连接符 12"/>
          <p:cNvSpPr/>
          <p:nvPr/>
        </p:nvSpPr>
        <p:spPr>
          <a:xfrm>
            <a:off x="6354349" y="3402806"/>
            <a:ext cx="654352" cy="917099"/>
          </a:xfrm>
          <a:prstGeom prst="line">
            <a:avLst/>
          </a:prstGeom>
          <a:ln w="34925">
            <a:solidFill>
              <a:srgbClr val="FF0000"/>
            </a:solidFill>
            <a:miter/>
            <a:tailEnd type="triangle"/>
          </a:ln>
        </p:spPr>
        <p:txBody>
          <a:bodyPr lIns="45719" rIns="45719"/>
          <a:lstStyle/>
          <a:p>
            <a:endParaRPr/>
          </a:p>
        </p:txBody>
      </p:sp>
      <p:grpSp>
        <p:nvGrpSpPr>
          <p:cNvPr id="185" name="组合 8"/>
          <p:cNvGrpSpPr/>
          <p:nvPr/>
        </p:nvGrpSpPr>
        <p:grpSpPr>
          <a:xfrm>
            <a:off x="718184" y="250546"/>
            <a:ext cx="668301" cy="560984"/>
            <a:chOff x="0" y="0"/>
            <a:chExt cx="668299" cy="560983"/>
          </a:xfrm>
        </p:grpSpPr>
        <p:sp>
          <p:nvSpPr>
            <p:cNvPr id="182"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83"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184"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01</a:t>
              </a:r>
            </a:p>
          </p:txBody>
        </p:sp>
      </p:grpSp>
      <p:sp>
        <p:nvSpPr>
          <p:cNvPr id="186"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187" name="文本框 11"/>
          <p:cNvSpPr txBox="1"/>
          <p:nvPr/>
        </p:nvSpPr>
        <p:spPr>
          <a:xfrm>
            <a:off x="1559091" y="256717"/>
            <a:ext cx="531558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defRPr sz="2500" b="1">
                <a:solidFill>
                  <a:srgbClr val="FFFFFF"/>
                </a:solidFill>
                <a:latin typeface="微软雅黑"/>
                <a:ea typeface="微软雅黑"/>
                <a:cs typeface="微软雅黑"/>
                <a:sym typeface="微软雅黑"/>
              </a:defRPr>
            </a:lvl1pPr>
          </a:lstStyle>
          <a:p>
            <a:r>
              <a:t>云穿透接口出现的原因</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85"/>
                                        </p:tgtEl>
                                        <p:attrNameLst>
                                          <p:attrName>style.visibility</p:attrName>
                                        </p:attrNameLst>
                                      </p:cBhvr>
                                      <p:to>
                                        <p:strVal val="visible"/>
                                      </p:to>
                                    </p:set>
                                    <p:anim calcmode="lin" valueType="num">
                                      <p:cBhvr>
                                        <p:cTn id="7" dur="500" fill="hold"/>
                                        <p:tgtEl>
                                          <p:spTgt spid="185"/>
                                        </p:tgtEl>
                                        <p:attrNameLst>
                                          <p:attrName>ppt_w</p:attrName>
                                        </p:attrNameLst>
                                      </p:cBhvr>
                                      <p:tavLst>
                                        <p:tav tm="0">
                                          <p:val>
                                            <p:fltVal val="0"/>
                                          </p:val>
                                        </p:tav>
                                        <p:tav tm="100000">
                                          <p:val>
                                            <p:strVal val="#ppt_w"/>
                                          </p:val>
                                        </p:tav>
                                      </p:tavLst>
                                    </p:anim>
                                    <p:anim calcmode="lin" valueType="num">
                                      <p:cBhvr>
                                        <p:cTn id="8" dur="500" fill="hold"/>
                                        <p:tgtEl>
                                          <p:spTgt spid="18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187"/>
                                        </p:tgtEl>
                                        <p:attrNameLst>
                                          <p:attrName>style.visibility</p:attrName>
                                        </p:attrNameLst>
                                      </p:cBhvr>
                                      <p:to>
                                        <p:strVal val="visible"/>
                                      </p:to>
                                    </p:set>
                                    <p:animEffect transition="in" filter="wipe(left)">
                                      <p:cBhvr>
                                        <p:cTn id="12" dur="500"/>
                                        <p:tgtEl>
                                          <p:spTgt spid="187"/>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186"/>
                                        </p:tgtEl>
                                        <p:attrNameLst>
                                          <p:attrName>style.visibility</p:attrName>
                                        </p:attrNameLst>
                                      </p:cBhvr>
                                      <p:to>
                                        <p:strVal val="visible"/>
                                      </p:to>
                                    </p:set>
                                    <p:animEffect transition="in" filter="wipe(left)">
                                      <p:cBhvr>
                                        <p:cTn id="16" dur="500"/>
                                        <p:tgtEl>
                                          <p:spTgt spid="186"/>
                                        </p:tgtEl>
                                      </p:cBhvr>
                                    </p:animEffect>
                                  </p:childTnLst>
                                </p:cTn>
                              </p:par>
                            </p:childTnLst>
                          </p:cTn>
                        </p:par>
                        <p:par>
                          <p:cTn id="17" fill="hold">
                            <p:stCondLst>
                              <p:cond delay="1500"/>
                            </p:stCondLst>
                            <p:childTnLst>
                              <p:par>
                                <p:cTn id="18" presetID="9" presetClass="entr" fill="hold" grpId="4" nodeType="afterEffect">
                                  <p:stCondLst>
                                    <p:cond delay="0"/>
                                  </p:stCondLst>
                                  <p:iterate>
                                    <p:tmAbs val="0"/>
                                  </p:iterate>
                                  <p:childTnLst>
                                    <p:set>
                                      <p:cBhvr>
                                        <p:cTn id="19" fill="hold"/>
                                        <p:tgtEl>
                                          <p:spTgt spid="175"/>
                                        </p:tgtEl>
                                        <p:attrNameLst>
                                          <p:attrName>style.visibility</p:attrName>
                                        </p:attrNameLst>
                                      </p:cBhvr>
                                      <p:to>
                                        <p:strVal val="visible"/>
                                      </p:to>
                                    </p:set>
                                    <p:animEffect transition="in" filter="dissolve">
                                      <p:cBhvr>
                                        <p:cTn id="20" dur="500"/>
                                        <p:tgtEl>
                                          <p:spTgt spid="175"/>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fill="hold" grpId="5" nodeType="clickEffect">
                                  <p:stCondLst>
                                    <p:cond delay="0"/>
                                  </p:stCondLst>
                                  <p:iterate>
                                    <p:tmAbs val="0"/>
                                  </p:iterate>
                                  <p:childTnLst>
                                    <p:set>
                                      <p:cBhvr>
                                        <p:cTn id="24" fill="hold"/>
                                        <p:tgtEl>
                                          <p:spTgt spid="178"/>
                                        </p:tgtEl>
                                        <p:attrNameLst>
                                          <p:attrName>style.visibility</p:attrName>
                                        </p:attrNameLst>
                                      </p:cBhvr>
                                      <p:to>
                                        <p:strVal val="visible"/>
                                      </p:to>
                                    </p:set>
                                    <p:animEffect transition="in" filter="dissolve">
                                      <p:cBhvr>
                                        <p:cTn id="25" dur="500"/>
                                        <p:tgtEl>
                                          <p:spTgt spid="178"/>
                                        </p:tgtEl>
                                      </p:cBhvr>
                                    </p:animEffect>
                                  </p:childTnLst>
                                </p:cTn>
                              </p:par>
                            </p:childTnLst>
                          </p:cTn>
                        </p:par>
                        <p:par>
                          <p:cTn id="26" fill="hold">
                            <p:stCondLst>
                              <p:cond delay="500"/>
                            </p:stCondLst>
                            <p:childTnLst>
                              <p:par>
                                <p:cTn id="27" presetID="9" presetClass="entr" fill="hold" grpId="6" nodeType="afterEffect">
                                  <p:stCondLst>
                                    <p:cond delay="0"/>
                                  </p:stCondLst>
                                  <p:iterate>
                                    <p:tmAbs val="0"/>
                                  </p:iterate>
                                  <p:childTnLst>
                                    <p:set>
                                      <p:cBhvr>
                                        <p:cTn id="28" fill="hold"/>
                                        <p:tgtEl>
                                          <p:spTgt spid="179"/>
                                        </p:tgtEl>
                                        <p:attrNameLst>
                                          <p:attrName>style.visibility</p:attrName>
                                        </p:attrNameLst>
                                      </p:cBhvr>
                                      <p:to>
                                        <p:strVal val="visible"/>
                                      </p:to>
                                    </p:set>
                                    <p:animEffect transition="in" filter="dissolve">
                                      <p:cBhvr>
                                        <p:cTn id="29" dur="500"/>
                                        <p:tgtEl>
                                          <p:spTgt spid="17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7" nodeType="clickEffect">
                                  <p:stCondLst>
                                    <p:cond delay="0"/>
                                  </p:stCondLst>
                                  <p:iterate>
                                    <p:tmAbs val="0"/>
                                  </p:iterate>
                                  <p:childTnLst>
                                    <p:set>
                                      <p:cBhvr>
                                        <p:cTn id="33" fill="hold"/>
                                        <p:tgtEl>
                                          <p:spTgt spid="18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grpId="8" nodeType="afterEffect">
                                  <p:stCondLst>
                                    <p:cond delay="0"/>
                                  </p:stCondLst>
                                  <p:iterate>
                                    <p:tmAbs val="0"/>
                                  </p:iterate>
                                  <p:childTnLst>
                                    <p:set>
                                      <p:cBhvr>
                                        <p:cTn id="36" fill="hold"/>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4" animBg="1" advAuto="0"/>
      <p:bldP spid="178" grpId="5" animBg="1" advAuto="0"/>
      <p:bldP spid="179" grpId="6" animBg="1" advAuto="0"/>
      <p:bldP spid="180" grpId="7" animBg="1" advAuto="0"/>
      <p:bldP spid="181" grpId="8" animBg="1" advAuto="0"/>
      <p:bldP spid="185" grpId="1" animBg="1" advAuto="0"/>
      <p:bldP spid="186" grpId="3" animBg="1" advAuto="0"/>
      <p:bldP spid="187" grpId="2" animBg="1" advAuto="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9" name="文本框 8"/>
          <p:cNvSpPr txBox="1"/>
          <p:nvPr/>
        </p:nvSpPr>
        <p:spPr>
          <a:xfrm>
            <a:off x="1307465" y="2454275"/>
            <a:ext cx="6529069" cy="15138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lgn="ctr">
              <a:defRPr sz="4000" b="1">
                <a:solidFill>
                  <a:srgbClr val="FFFFFF"/>
                </a:solidFill>
                <a:latin typeface="微软雅黑"/>
                <a:ea typeface="微软雅黑"/>
                <a:cs typeface="微软雅黑"/>
                <a:sym typeface="微软雅黑"/>
              </a:defRPr>
            </a:pPr>
            <a:r>
              <a:t>云穿透接口</a:t>
            </a:r>
          </a:p>
          <a:p>
            <a:pPr algn="ctr">
              <a:defRPr sz="4000">
                <a:solidFill>
                  <a:srgbClr val="FFFFFF"/>
                </a:solidFill>
                <a:latin typeface="微软雅黑"/>
                <a:ea typeface="微软雅黑"/>
                <a:cs typeface="微软雅黑"/>
                <a:sym typeface="微软雅黑"/>
              </a:defRPr>
            </a:pPr>
            <a:r>
              <a:t>可以解决哪些问题</a:t>
            </a:r>
          </a:p>
        </p:txBody>
      </p:sp>
      <p:pic>
        <p:nvPicPr>
          <p:cNvPr id="190" name="图片 13" descr="图片 13"/>
          <p:cNvPicPr>
            <a:picLocks noChangeAspect="1"/>
          </p:cNvPicPr>
          <p:nvPr/>
        </p:nvPicPr>
        <p:blipFill>
          <a:blip r:embed="rId3">
            <a:extLst/>
          </a:blip>
          <a:stretch>
            <a:fillRect/>
          </a:stretch>
        </p:blipFill>
        <p:spPr>
          <a:xfrm>
            <a:off x="3906520" y="904239"/>
            <a:ext cx="1330961" cy="1330961"/>
          </a:xfrm>
          <a:prstGeom prst="rect">
            <a:avLst/>
          </a:prstGeom>
          <a:ln w="12700">
            <a:miter lim="400000"/>
          </a:ln>
        </p:spPr>
      </p:pic>
      <p:sp>
        <p:nvSpPr>
          <p:cNvPr id="191" name="文本框 14"/>
          <p:cNvSpPr txBox="1"/>
          <p:nvPr/>
        </p:nvSpPr>
        <p:spPr>
          <a:xfrm>
            <a:off x="4080509" y="1247139"/>
            <a:ext cx="982981" cy="6375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ctr">
              <a:defRPr sz="3600">
                <a:solidFill>
                  <a:srgbClr val="FFFFFF"/>
                </a:solidFill>
                <a:latin typeface="微软雅黑"/>
                <a:ea typeface="微软雅黑"/>
                <a:cs typeface="微软雅黑"/>
                <a:sym typeface="微软雅黑"/>
              </a:defRPr>
            </a:lvl1pPr>
          </a:lstStyle>
          <a:p>
            <a:r>
              <a:t>02</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9" presetClass="entr" fill="hold" grpId="1" nodeType="afterEffect">
                                  <p:stCondLst>
                                    <p:cond delay="0"/>
                                  </p:stCondLst>
                                  <p:iterate>
                                    <p:tmAbs val="0"/>
                                  </p:iterate>
                                  <p:childTnLst>
                                    <p:set>
                                      <p:cBhvr>
                                        <p:cTn id="6" fill="hold"/>
                                        <p:tgtEl>
                                          <p:spTgt spid="190"/>
                                        </p:tgtEl>
                                        <p:attrNameLst>
                                          <p:attrName>style.visibility</p:attrName>
                                        </p:attrNameLst>
                                      </p:cBhvr>
                                      <p:to>
                                        <p:strVal val="visible"/>
                                      </p:to>
                                    </p:set>
                                    <p:animEffect transition="in" filter="dissolve">
                                      <p:cBhvr>
                                        <p:cTn id="7" dur="500"/>
                                        <p:tgtEl>
                                          <p:spTgt spid="190"/>
                                        </p:tgtEl>
                                      </p:cBhvr>
                                    </p:animEffect>
                                  </p:childTnLst>
                                </p:cTn>
                              </p:par>
                            </p:childTnLst>
                          </p:cTn>
                        </p:par>
                        <p:par>
                          <p:cTn id="8" fill="hold">
                            <p:stCondLst>
                              <p:cond delay="500"/>
                            </p:stCondLst>
                            <p:childTnLst>
                              <p:par>
                                <p:cTn id="9" presetID="9" presetClass="entr" fill="hold" grpId="2" nodeType="afterEffect">
                                  <p:stCondLst>
                                    <p:cond delay="0"/>
                                  </p:stCondLst>
                                  <p:iterate>
                                    <p:tmAbs val="0"/>
                                  </p:iterate>
                                  <p:childTnLst>
                                    <p:set>
                                      <p:cBhvr>
                                        <p:cTn id="10" fill="hold"/>
                                        <p:tgtEl>
                                          <p:spTgt spid="191"/>
                                        </p:tgtEl>
                                        <p:attrNameLst>
                                          <p:attrName>style.visibility</p:attrName>
                                        </p:attrNameLst>
                                      </p:cBhvr>
                                      <p:to>
                                        <p:strVal val="visible"/>
                                      </p:to>
                                    </p:set>
                                    <p:animEffect transition="in" filter="dissolve">
                                      <p:cBhvr>
                                        <p:cTn id="11" dur="500"/>
                                        <p:tgtEl>
                                          <p:spTgt spid="191"/>
                                        </p:tgtEl>
                                      </p:cBhvr>
                                    </p:animEffect>
                                  </p:childTnLst>
                                </p:cTn>
                              </p:par>
                            </p:childTnLst>
                          </p:cTn>
                        </p:par>
                        <p:par>
                          <p:cTn id="12" fill="hold">
                            <p:stCondLst>
                              <p:cond delay="1000"/>
                            </p:stCondLst>
                            <p:childTnLst>
                              <p:par>
                                <p:cTn id="13" presetID="23" presetClass="entr" presetSubtype="16" fill="hold" grpId="3" nodeType="afterEffect">
                                  <p:stCondLst>
                                    <p:cond delay="0"/>
                                  </p:stCondLst>
                                  <p:iterate>
                                    <p:tmAbs val="0"/>
                                  </p:iterate>
                                  <p:childTnLst>
                                    <p:set>
                                      <p:cBhvr>
                                        <p:cTn id="14" fill="hold"/>
                                        <p:tgtEl>
                                          <p:spTgt spid="189"/>
                                        </p:tgtEl>
                                        <p:attrNameLst>
                                          <p:attrName>style.visibility</p:attrName>
                                        </p:attrNameLst>
                                      </p:cBhvr>
                                      <p:to>
                                        <p:strVal val="visible"/>
                                      </p:to>
                                    </p:set>
                                    <p:anim calcmode="lin" valueType="num">
                                      <p:cBhvr>
                                        <p:cTn id="15" dur="500" fill="hold"/>
                                        <p:tgtEl>
                                          <p:spTgt spid="189"/>
                                        </p:tgtEl>
                                        <p:attrNameLst>
                                          <p:attrName>ppt_w</p:attrName>
                                        </p:attrNameLst>
                                      </p:cBhvr>
                                      <p:tavLst>
                                        <p:tav tm="0">
                                          <p:val>
                                            <p:fltVal val="0"/>
                                          </p:val>
                                        </p:tav>
                                        <p:tav tm="100000">
                                          <p:val>
                                            <p:strVal val="#ppt_w"/>
                                          </p:val>
                                        </p:tav>
                                      </p:tavLst>
                                    </p:anim>
                                    <p:anim calcmode="lin" valueType="num">
                                      <p:cBhvr>
                                        <p:cTn id="16" dur="500" fill="hold"/>
                                        <p:tgtEl>
                                          <p:spTgt spid="1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3" animBg="1" advAuto="0"/>
      <p:bldP spid="190" grpId="1" animBg="1" advAuto="0"/>
      <p:bldP spid="191" grpId="2"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grpSp>
        <p:nvGrpSpPr>
          <p:cNvPr id="196" name="组合 6"/>
          <p:cNvGrpSpPr/>
          <p:nvPr/>
        </p:nvGrpSpPr>
        <p:grpSpPr>
          <a:xfrm>
            <a:off x="718184" y="250546"/>
            <a:ext cx="668301" cy="560984"/>
            <a:chOff x="0" y="0"/>
            <a:chExt cx="668299" cy="560983"/>
          </a:xfrm>
        </p:grpSpPr>
        <p:sp>
          <p:nvSpPr>
            <p:cNvPr id="193" name="任意多边形 9"/>
            <p:cNvSpPr/>
            <p:nvPr/>
          </p:nvSpPr>
          <p:spPr>
            <a:xfrm>
              <a:off x="8388" y="-1"/>
              <a:ext cx="545267" cy="555387"/>
            </a:xfrm>
            <a:custGeom>
              <a:avLst/>
              <a:gdLst/>
              <a:ahLst/>
              <a:cxnLst>
                <a:cxn ang="0">
                  <a:pos x="wd2" y="hd2"/>
                </a:cxn>
                <a:cxn ang="5400000">
                  <a:pos x="wd2" y="hd2"/>
                </a:cxn>
                <a:cxn ang="10800000">
                  <a:pos x="wd2" y="hd2"/>
                </a:cxn>
                <a:cxn ang="16200000">
                  <a:pos x="wd2" y="hd2"/>
                </a:cxn>
              </a:cxnLst>
              <a:rect l="0" t="0" r="r" b="b"/>
              <a:pathLst>
                <a:path w="21600" h="21600" extrusionOk="0">
                  <a:moveTo>
                    <a:pt x="11100" y="0"/>
                  </a:moveTo>
                  <a:cubicBezTo>
                    <a:pt x="15697" y="0"/>
                    <a:pt x="19642" y="2747"/>
                    <a:pt x="21327" y="6661"/>
                  </a:cubicBezTo>
                  <a:lnTo>
                    <a:pt x="21600" y="7526"/>
                  </a:lnTo>
                  <a:lnTo>
                    <a:pt x="8961" y="21600"/>
                  </a:lnTo>
                  <a:lnTo>
                    <a:pt x="8863" y="21590"/>
                  </a:lnTo>
                  <a:cubicBezTo>
                    <a:pt x="3805" y="20573"/>
                    <a:pt x="0" y="16176"/>
                    <a:pt x="0" y="10906"/>
                  </a:cubicBezTo>
                  <a:cubicBezTo>
                    <a:pt x="0" y="4883"/>
                    <a:pt x="4969" y="0"/>
                    <a:pt x="11100" y="0"/>
                  </a:cubicBezTo>
                  <a:close/>
                </a:path>
              </a:pathLst>
            </a:custGeom>
            <a:solidFill>
              <a:srgbClr val="FFFFFF"/>
            </a:solidFill>
            <a:ln w="12700" cap="flat">
              <a:noFill/>
              <a:miter lim="400000"/>
            </a:ln>
            <a:effectLst/>
          </p:spPr>
          <p:txBody>
            <a:bodyPr wrap="square" lIns="45719" tIns="45719" rIns="45719" bIns="45719" numCol="1" anchor="ctr">
              <a:noAutofit/>
            </a:bodyPr>
            <a:lstStyle/>
            <a:p>
              <a:endParaRPr/>
            </a:p>
          </p:txBody>
        </p:sp>
        <p:sp>
          <p:nvSpPr>
            <p:cNvPr id="194" name="直接连接符 11"/>
            <p:cNvSpPr/>
            <p:nvPr/>
          </p:nvSpPr>
          <p:spPr>
            <a:xfrm flipH="1">
              <a:off x="370222" y="212748"/>
              <a:ext cx="298078" cy="348236"/>
            </a:xfrm>
            <a:prstGeom prst="line">
              <a:avLst/>
            </a:prstGeom>
            <a:noFill/>
            <a:ln w="6350" cap="flat">
              <a:solidFill>
                <a:srgbClr val="FFFFFF"/>
              </a:solidFill>
              <a:prstDash val="solid"/>
              <a:round/>
            </a:ln>
            <a:effectLst/>
          </p:spPr>
          <p:txBody>
            <a:bodyPr wrap="square" lIns="45719" tIns="45719" rIns="45719" bIns="45719" numCol="1" anchor="t">
              <a:noAutofit/>
            </a:bodyPr>
            <a:lstStyle/>
            <a:p>
              <a:endParaRPr/>
            </a:p>
          </p:txBody>
        </p:sp>
        <p:sp>
          <p:nvSpPr>
            <p:cNvPr id="195" name="文本框 12"/>
            <p:cNvSpPr txBox="1"/>
            <p:nvPr/>
          </p:nvSpPr>
          <p:spPr>
            <a:xfrm>
              <a:off x="0" y="73902"/>
              <a:ext cx="520100" cy="370841"/>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lgn="ctr">
                <a:defRPr b="1">
                  <a:solidFill>
                    <a:srgbClr val="595959"/>
                  </a:solidFill>
                  <a:latin typeface="微软雅黑"/>
                  <a:ea typeface="微软雅黑"/>
                  <a:cs typeface="微软雅黑"/>
                  <a:sym typeface="微软雅黑"/>
                </a:defRPr>
              </a:lvl1pPr>
            </a:lstStyle>
            <a:p>
              <a:r>
                <a:t>02</a:t>
              </a:r>
            </a:p>
          </p:txBody>
        </p:sp>
      </p:grpSp>
      <p:sp>
        <p:nvSpPr>
          <p:cNvPr id="197" name="直接连接符 14"/>
          <p:cNvSpPr/>
          <p:nvPr/>
        </p:nvSpPr>
        <p:spPr>
          <a:xfrm>
            <a:off x="-43181" y="949325"/>
            <a:ext cx="9194167" cy="0"/>
          </a:xfrm>
          <a:prstGeom prst="line">
            <a:avLst/>
          </a:prstGeom>
          <a:ln w="6350">
            <a:solidFill>
              <a:srgbClr val="FFFFFF"/>
            </a:solidFill>
          </a:ln>
        </p:spPr>
        <p:txBody>
          <a:bodyPr lIns="45719" rIns="45719"/>
          <a:lstStyle/>
          <a:p>
            <a:endParaRPr/>
          </a:p>
        </p:txBody>
      </p:sp>
      <p:sp>
        <p:nvSpPr>
          <p:cNvPr id="198" name="文本框 11"/>
          <p:cNvSpPr txBox="1"/>
          <p:nvPr/>
        </p:nvSpPr>
        <p:spPr>
          <a:xfrm>
            <a:off x="1485264" y="256717"/>
            <a:ext cx="5315587" cy="548641"/>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p>
            <a:pPr>
              <a:defRPr sz="2500" b="1">
                <a:solidFill>
                  <a:srgbClr val="FFFFFF"/>
                </a:solidFill>
                <a:latin typeface="微软雅黑"/>
                <a:ea typeface="微软雅黑"/>
                <a:cs typeface="微软雅黑"/>
                <a:sym typeface="微软雅黑"/>
              </a:defRPr>
            </a:pPr>
            <a:r>
              <a:t>云穿透接口可以解决哪些问题</a:t>
            </a:r>
          </a:p>
        </p:txBody>
      </p:sp>
      <p:sp>
        <p:nvSpPr>
          <p:cNvPr id="199" name="矩形 127"/>
          <p:cNvSpPr txBox="1"/>
          <p:nvPr/>
        </p:nvSpPr>
        <p:spPr>
          <a:xfrm>
            <a:off x="473343" y="2571750"/>
            <a:ext cx="2105234" cy="12115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lgn="just" defTabSz="795019">
              <a:spcBef>
                <a:spcPts val="800"/>
              </a:spcBef>
              <a:defRPr sz="1300">
                <a:solidFill>
                  <a:srgbClr val="FFFFFF"/>
                </a:solidFill>
                <a:latin typeface="微软雅黑"/>
                <a:ea typeface="微软雅黑"/>
                <a:cs typeface="微软雅黑"/>
                <a:sym typeface="微软雅黑"/>
              </a:defRPr>
            </a:lvl1pPr>
          </a:lstStyle>
          <a:p>
            <a:r>
              <a:t>例如长宽宽带分配的IP是非公网IP的，或者使用3G，LTE等方式接入网络也是没有公网IP的，我们可以将该设备接入云穿透来实现管理。</a:t>
            </a:r>
          </a:p>
        </p:txBody>
      </p:sp>
      <p:grpSp>
        <p:nvGrpSpPr>
          <p:cNvPr id="202" name="组合 129"/>
          <p:cNvGrpSpPr/>
          <p:nvPr/>
        </p:nvGrpSpPr>
        <p:grpSpPr>
          <a:xfrm>
            <a:off x="3689117" y="3588530"/>
            <a:ext cx="907881" cy="898113"/>
            <a:chOff x="0" y="0"/>
            <a:chExt cx="907880" cy="898111"/>
          </a:xfrm>
        </p:grpSpPr>
        <p:sp>
          <p:nvSpPr>
            <p:cNvPr id="200" name="Freeform 15"/>
            <p:cNvSpPr/>
            <p:nvPr/>
          </p:nvSpPr>
          <p:spPr>
            <a:xfrm>
              <a:off x="0" y="-1"/>
              <a:ext cx="907881" cy="898113"/>
            </a:xfrm>
            <a:custGeom>
              <a:avLst/>
              <a:gdLst/>
              <a:ahLst/>
              <a:cxnLst>
                <a:cxn ang="0">
                  <a:pos x="wd2" y="hd2"/>
                </a:cxn>
                <a:cxn ang="5400000">
                  <a:pos x="wd2" y="hd2"/>
                </a:cxn>
                <a:cxn ang="10800000">
                  <a:pos x="wd2" y="hd2"/>
                </a:cxn>
                <a:cxn ang="16200000">
                  <a:pos x="wd2" y="hd2"/>
                </a:cxn>
              </a:cxnLst>
              <a:rect l="0" t="0" r="r" b="b"/>
              <a:pathLst>
                <a:path w="21600" h="21600" extrusionOk="0">
                  <a:moveTo>
                    <a:pt x="12278" y="21600"/>
                  </a:moveTo>
                  <a:cubicBezTo>
                    <a:pt x="12733" y="18613"/>
                    <a:pt x="12733" y="18613"/>
                    <a:pt x="12733" y="18613"/>
                  </a:cubicBezTo>
                  <a:cubicBezTo>
                    <a:pt x="15006" y="17923"/>
                    <a:pt x="15006" y="17923"/>
                    <a:pt x="15006" y="17923"/>
                  </a:cubicBezTo>
                  <a:cubicBezTo>
                    <a:pt x="17280" y="19532"/>
                    <a:pt x="17280" y="19532"/>
                    <a:pt x="17280" y="19532"/>
                  </a:cubicBezTo>
                  <a:cubicBezTo>
                    <a:pt x="19554" y="17234"/>
                    <a:pt x="19554" y="17234"/>
                    <a:pt x="19554" y="17234"/>
                  </a:cubicBezTo>
                  <a:cubicBezTo>
                    <a:pt x="17735" y="14936"/>
                    <a:pt x="17735" y="14936"/>
                    <a:pt x="17735" y="14936"/>
                  </a:cubicBezTo>
                  <a:cubicBezTo>
                    <a:pt x="18644" y="12868"/>
                    <a:pt x="18644" y="12868"/>
                    <a:pt x="18644" y="12868"/>
                  </a:cubicBezTo>
                  <a:cubicBezTo>
                    <a:pt x="21600" y="12409"/>
                    <a:pt x="21600" y="12409"/>
                    <a:pt x="21600" y="12409"/>
                  </a:cubicBezTo>
                  <a:cubicBezTo>
                    <a:pt x="21600" y="9191"/>
                    <a:pt x="21600" y="9191"/>
                    <a:pt x="21600" y="9191"/>
                  </a:cubicBezTo>
                  <a:cubicBezTo>
                    <a:pt x="18644" y="8732"/>
                    <a:pt x="18644" y="8732"/>
                    <a:pt x="18644" y="8732"/>
                  </a:cubicBezTo>
                  <a:cubicBezTo>
                    <a:pt x="18644" y="8502"/>
                    <a:pt x="18644" y="8502"/>
                    <a:pt x="18644" y="8502"/>
                  </a:cubicBezTo>
                  <a:cubicBezTo>
                    <a:pt x="18644" y="8502"/>
                    <a:pt x="18644" y="8502"/>
                    <a:pt x="18644" y="8502"/>
                  </a:cubicBezTo>
                  <a:cubicBezTo>
                    <a:pt x="18189" y="7583"/>
                    <a:pt x="18189" y="7583"/>
                    <a:pt x="18189" y="7583"/>
                  </a:cubicBezTo>
                  <a:cubicBezTo>
                    <a:pt x="18189" y="7123"/>
                    <a:pt x="18189" y="7123"/>
                    <a:pt x="18189" y="7123"/>
                  </a:cubicBezTo>
                  <a:cubicBezTo>
                    <a:pt x="18189" y="7123"/>
                    <a:pt x="18189" y="7123"/>
                    <a:pt x="18189" y="7123"/>
                  </a:cubicBezTo>
                  <a:cubicBezTo>
                    <a:pt x="17735" y="6664"/>
                    <a:pt x="17735" y="6664"/>
                    <a:pt x="17735" y="6664"/>
                  </a:cubicBezTo>
                  <a:cubicBezTo>
                    <a:pt x="19554" y="4136"/>
                    <a:pt x="19554" y="4136"/>
                    <a:pt x="19554" y="4136"/>
                  </a:cubicBezTo>
                  <a:cubicBezTo>
                    <a:pt x="17280" y="2068"/>
                    <a:pt x="17280" y="2068"/>
                    <a:pt x="17280" y="2068"/>
                  </a:cubicBezTo>
                  <a:cubicBezTo>
                    <a:pt x="15006" y="3677"/>
                    <a:pt x="15006" y="3677"/>
                    <a:pt x="15006" y="3677"/>
                  </a:cubicBezTo>
                  <a:cubicBezTo>
                    <a:pt x="12733" y="2757"/>
                    <a:pt x="12733" y="2757"/>
                    <a:pt x="12733" y="2757"/>
                  </a:cubicBezTo>
                  <a:cubicBezTo>
                    <a:pt x="12278" y="0"/>
                    <a:pt x="12278" y="0"/>
                    <a:pt x="12278" y="0"/>
                  </a:cubicBezTo>
                  <a:cubicBezTo>
                    <a:pt x="9322" y="0"/>
                    <a:pt x="9322" y="0"/>
                    <a:pt x="9322" y="0"/>
                  </a:cubicBezTo>
                  <a:cubicBezTo>
                    <a:pt x="8640" y="2757"/>
                    <a:pt x="8640" y="2757"/>
                    <a:pt x="8640" y="2757"/>
                  </a:cubicBezTo>
                  <a:cubicBezTo>
                    <a:pt x="6594" y="3677"/>
                    <a:pt x="6594" y="3677"/>
                    <a:pt x="6594" y="3677"/>
                  </a:cubicBezTo>
                  <a:cubicBezTo>
                    <a:pt x="4320" y="2068"/>
                    <a:pt x="4320" y="2068"/>
                    <a:pt x="4320" y="2068"/>
                  </a:cubicBezTo>
                  <a:cubicBezTo>
                    <a:pt x="2046" y="4136"/>
                    <a:pt x="2046" y="4136"/>
                    <a:pt x="2046" y="4136"/>
                  </a:cubicBezTo>
                  <a:cubicBezTo>
                    <a:pt x="3865" y="6664"/>
                    <a:pt x="3865" y="6664"/>
                    <a:pt x="3865" y="6664"/>
                  </a:cubicBezTo>
                  <a:cubicBezTo>
                    <a:pt x="2956" y="8732"/>
                    <a:pt x="2956" y="8732"/>
                    <a:pt x="2956" y="8732"/>
                  </a:cubicBezTo>
                  <a:cubicBezTo>
                    <a:pt x="0" y="9191"/>
                    <a:pt x="0" y="9191"/>
                    <a:pt x="0" y="9191"/>
                  </a:cubicBezTo>
                  <a:cubicBezTo>
                    <a:pt x="0" y="12409"/>
                    <a:pt x="0" y="12409"/>
                    <a:pt x="0" y="12409"/>
                  </a:cubicBezTo>
                  <a:cubicBezTo>
                    <a:pt x="2956" y="12868"/>
                    <a:pt x="2956" y="12868"/>
                    <a:pt x="2956" y="12868"/>
                  </a:cubicBezTo>
                  <a:cubicBezTo>
                    <a:pt x="3638" y="14936"/>
                    <a:pt x="3638" y="14936"/>
                    <a:pt x="3638" y="14936"/>
                  </a:cubicBezTo>
                  <a:cubicBezTo>
                    <a:pt x="2046" y="17234"/>
                    <a:pt x="2046" y="17234"/>
                    <a:pt x="2046" y="17234"/>
                  </a:cubicBezTo>
                  <a:cubicBezTo>
                    <a:pt x="4320" y="19532"/>
                    <a:pt x="4320" y="19532"/>
                    <a:pt x="4320" y="19532"/>
                  </a:cubicBezTo>
                  <a:cubicBezTo>
                    <a:pt x="6594" y="17923"/>
                    <a:pt x="6594" y="17923"/>
                    <a:pt x="6594" y="17923"/>
                  </a:cubicBezTo>
                  <a:cubicBezTo>
                    <a:pt x="8640" y="18843"/>
                    <a:pt x="8640" y="18843"/>
                    <a:pt x="8640" y="18843"/>
                  </a:cubicBezTo>
                  <a:cubicBezTo>
                    <a:pt x="9322" y="21600"/>
                    <a:pt x="9322" y="21600"/>
                    <a:pt x="9322" y="21600"/>
                  </a:cubicBezTo>
                  <a:cubicBezTo>
                    <a:pt x="12278" y="21600"/>
                    <a:pt x="12278" y="21600"/>
                    <a:pt x="12278" y="21600"/>
                  </a:cubicBezTo>
                  <a:close/>
                  <a:moveTo>
                    <a:pt x="16371" y="9881"/>
                  </a:moveTo>
                  <a:cubicBezTo>
                    <a:pt x="16825" y="13098"/>
                    <a:pt x="14779" y="16085"/>
                    <a:pt x="11596" y="16545"/>
                  </a:cubicBezTo>
                  <a:cubicBezTo>
                    <a:pt x="8413" y="17004"/>
                    <a:pt x="5457" y="14706"/>
                    <a:pt x="5002" y="11489"/>
                  </a:cubicBezTo>
                  <a:cubicBezTo>
                    <a:pt x="4775" y="8272"/>
                    <a:pt x="6821" y="5515"/>
                    <a:pt x="10004" y="5055"/>
                  </a:cubicBezTo>
                  <a:cubicBezTo>
                    <a:pt x="10914" y="4826"/>
                    <a:pt x="11823" y="5055"/>
                    <a:pt x="12733" y="5285"/>
                  </a:cubicBezTo>
                  <a:cubicBezTo>
                    <a:pt x="12733" y="5285"/>
                    <a:pt x="12733" y="5285"/>
                    <a:pt x="12733" y="5285"/>
                  </a:cubicBezTo>
                  <a:cubicBezTo>
                    <a:pt x="13415" y="5515"/>
                    <a:pt x="14324" y="5974"/>
                    <a:pt x="14779" y="6664"/>
                  </a:cubicBezTo>
                  <a:cubicBezTo>
                    <a:pt x="15234" y="6894"/>
                    <a:pt x="15461" y="7353"/>
                    <a:pt x="15688" y="7813"/>
                  </a:cubicBezTo>
                  <a:cubicBezTo>
                    <a:pt x="16143" y="8502"/>
                    <a:pt x="16371" y="9191"/>
                    <a:pt x="16371" y="9881"/>
                  </a:cubicBezTo>
                  <a:close/>
                </a:path>
              </a:pathLst>
            </a:custGeom>
            <a:solidFill>
              <a:srgbClr val="FFFFFF">
                <a:alpha val="4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01" name="Freeform 16"/>
            <p:cNvSpPr/>
            <p:nvPr/>
          </p:nvSpPr>
          <p:spPr>
            <a:xfrm>
              <a:off x="305862" y="267005"/>
              <a:ext cx="296155" cy="334972"/>
            </a:xfrm>
            <a:custGeom>
              <a:avLst/>
              <a:gdLst/>
              <a:ahLst/>
              <a:cxnLst>
                <a:cxn ang="0">
                  <a:pos x="wd2" y="hd2"/>
                </a:cxn>
                <a:cxn ang="5400000">
                  <a:pos x="wd2" y="hd2"/>
                </a:cxn>
                <a:cxn ang="10800000">
                  <a:pos x="wd2" y="hd2"/>
                </a:cxn>
                <a:cxn ang="16200000">
                  <a:pos x="wd2" y="hd2"/>
                </a:cxn>
              </a:cxnLst>
              <a:rect l="0" t="0" r="r" b="b"/>
              <a:pathLst>
                <a:path w="21600" h="21600" extrusionOk="0">
                  <a:moveTo>
                    <a:pt x="10452" y="0"/>
                  </a:moveTo>
                  <a:cubicBezTo>
                    <a:pt x="13935" y="0"/>
                    <a:pt x="16723" y="2469"/>
                    <a:pt x="16723" y="4937"/>
                  </a:cubicBezTo>
                  <a:cubicBezTo>
                    <a:pt x="16723" y="8023"/>
                    <a:pt x="13935" y="10491"/>
                    <a:pt x="10452" y="10491"/>
                  </a:cubicBezTo>
                  <a:cubicBezTo>
                    <a:pt x="7665" y="10491"/>
                    <a:pt x="4877" y="8023"/>
                    <a:pt x="4877" y="4937"/>
                  </a:cubicBezTo>
                  <a:cubicBezTo>
                    <a:pt x="4877" y="2469"/>
                    <a:pt x="7665" y="0"/>
                    <a:pt x="10452" y="0"/>
                  </a:cubicBezTo>
                  <a:close/>
                  <a:moveTo>
                    <a:pt x="4181" y="11726"/>
                  </a:moveTo>
                  <a:cubicBezTo>
                    <a:pt x="6968" y="11726"/>
                    <a:pt x="6968" y="11726"/>
                    <a:pt x="6968" y="11726"/>
                  </a:cubicBezTo>
                  <a:cubicBezTo>
                    <a:pt x="9755" y="14811"/>
                    <a:pt x="9755" y="14811"/>
                    <a:pt x="9755" y="14811"/>
                  </a:cubicBezTo>
                  <a:cubicBezTo>
                    <a:pt x="10452" y="16046"/>
                    <a:pt x="11148" y="16046"/>
                    <a:pt x="11845" y="14811"/>
                  </a:cubicBezTo>
                  <a:cubicBezTo>
                    <a:pt x="14632" y="11726"/>
                    <a:pt x="14632" y="11726"/>
                    <a:pt x="14632" y="11726"/>
                  </a:cubicBezTo>
                  <a:cubicBezTo>
                    <a:pt x="16723" y="11726"/>
                    <a:pt x="16723" y="11726"/>
                    <a:pt x="16723" y="11726"/>
                  </a:cubicBezTo>
                  <a:cubicBezTo>
                    <a:pt x="19510" y="11726"/>
                    <a:pt x="21600" y="12960"/>
                    <a:pt x="21600" y="15429"/>
                  </a:cubicBezTo>
                  <a:cubicBezTo>
                    <a:pt x="21600" y="21600"/>
                    <a:pt x="21600" y="21600"/>
                    <a:pt x="21600" y="21600"/>
                  </a:cubicBezTo>
                  <a:cubicBezTo>
                    <a:pt x="18116" y="21600"/>
                    <a:pt x="3484" y="21600"/>
                    <a:pt x="0" y="21600"/>
                  </a:cubicBezTo>
                  <a:cubicBezTo>
                    <a:pt x="0" y="15429"/>
                    <a:pt x="0" y="15429"/>
                    <a:pt x="0" y="15429"/>
                  </a:cubicBezTo>
                  <a:cubicBezTo>
                    <a:pt x="0" y="12960"/>
                    <a:pt x="2090" y="11726"/>
                    <a:pt x="4181" y="11726"/>
                  </a:cubicBezTo>
                  <a:close/>
                </a:path>
              </a:pathLst>
            </a:custGeom>
            <a:solidFill>
              <a:srgbClr val="FFFFFF">
                <a:alpha val="4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grpSp>
        <p:nvGrpSpPr>
          <p:cNvPr id="205" name="组合 132"/>
          <p:cNvGrpSpPr/>
          <p:nvPr/>
        </p:nvGrpSpPr>
        <p:grpSpPr>
          <a:xfrm>
            <a:off x="3775239" y="1337040"/>
            <a:ext cx="886766" cy="898113"/>
            <a:chOff x="0" y="0"/>
            <a:chExt cx="886764" cy="898111"/>
          </a:xfrm>
        </p:grpSpPr>
        <p:sp>
          <p:nvSpPr>
            <p:cNvPr id="203" name="Freeform 17"/>
            <p:cNvSpPr/>
            <p:nvPr/>
          </p:nvSpPr>
          <p:spPr>
            <a:xfrm>
              <a:off x="-1" y="0"/>
              <a:ext cx="886766" cy="898112"/>
            </a:xfrm>
            <a:custGeom>
              <a:avLst/>
              <a:gdLst/>
              <a:ahLst/>
              <a:cxnLst>
                <a:cxn ang="0">
                  <a:pos x="wd2" y="hd2"/>
                </a:cxn>
                <a:cxn ang="5400000">
                  <a:pos x="wd2" y="hd2"/>
                </a:cxn>
                <a:cxn ang="10800000">
                  <a:pos x="wd2" y="hd2"/>
                </a:cxn>
                <a:cxn ang="16200000">
                  <a:pos x="wd2" y="hd2"/>
                </a:cxn>
              </a:cxnLst>
              <a:rect l="0" t="0" r="r" b="b"/>
              <a:pathLst>
                <a:path w="21600" h="21600" extrusionOk="0">
                  <a:moveTo>
                    <a:pt x="12409" y="21600"/>
                  </a:moveTo>
                  <a:cubicBezTo>
                    <a:pt x="12868" y="18644"/>
                    <a:pt x="12868" y="18644"/>
                    <a:pt x="12868" y="18644"/>
                  </a:cubicBezTo>
                  <a:cubicBezTo>
                    <a:pt x="14936" y="17735"/>
                    <a:pt x="14936" y="17735"/>
                    <a:pt x="14936" y="17735"/>
                  </a:cubicBezTo>
                  <a:cubicBezTo>
                    <a:pt x="17234" y="19554"/>
                    <a:pt x="17234" y="19554"/>
                    <a:pt x="17234" y="19554"/>
                  </a:cubicBezTo>
                  <a:cubicBezTo>
                    <a:pt x="19532" y="17280"/>
                    <a:pt x="19532" y="17280"/>
                    <a:pt x="19532" y="17280"/>
                  </a:cubicBezTo>
                  <a:cubicBezTo>
                    <a:pt x="17923" y="15006"/>
                    <a:pt x="17923" y="15006"/>
                    <a:pt x="17923" y="15006"/>
                  </a:cubicBezTo>
                  <a:cubicBezTo>
                    <a:pt x="18843" y="12733"/>
                    <a:pt x="18843" y="12733"/>
                    <a:pt x="18843" y="12733"/>
                  </a:cubicBezTo>
                  <a:cubicBezTo>
                    <a:pt x="21600" y="12278"/>
                    <a:pt x="21600" y="12278"/>
                    <a:pt x="21600" y="12278"/>
                  </a:cubicBezTo>
                  <a:cubicBezTo>
                    <a:pt x="21600" y="9322"/>
                    <a:pt x="21600" y="9322"/>
                    <a:pt x="21600" y="9322"/>
                  </a:cubicBezTo>
                  <a:cubicBezTo>
                    <a:pt x="18843" y="8640"/>
                    <a:pt x="18843" y="8640"/>
                    <a:pt x="18843" y="8640"/>
                  </a:cubicBezTo>
                  <a:cubicBezTo>
                    <a:pt x="18613" y="8413"/>
                    <a:pt x="18613" y="8413"/>
                    <a:pt x="18613" y="8413"/>
                  </a:cubicBezTo>
                  <a:cubicBezTo>
                    <a:pt x="18613" y="8413"/>
                    <a:pt x="18613" y="8413"/>
                    <a:pt x="18613" y="8413"/>
                  </a:cubicBezTo>
                  <a:cubicBezTo>
                    <a:pt x="18383" y="7731"/>
                    <a:pt x="18383" y="7731"/>
                    <a:pt x="18383" y="7731"/>
                  </a:cubicBezTo>
                  <a:cubicBezTo>
                    <a:pt x="18153" y="7276"/>
                    <a:pt x="18153" y="7276"/>
                    <a:pt x="18153" y="7276"/>
                  </a:cubicBezTo>
                  <a:cubicBezTo>
                    <a:pt x="18153" y="7276"/>
                    <a:pt x="18153" y="7276"/>
                    <a:pt x="18153" y="7276"/>
                  </a:cubicBezTo>
                  <a:cubicBezTo>
                    <a:pt x="17923" y="6594"/>
                    <a:pt x="17923" y="6594"/>
                    <a:pt x="17923" y="6594"/>
                  </a:cubicBezTo>
                  <a:cubicBezTo>
                    <a:pt x="19532" y="4320"/>
                    <a:pt x="19532" y="4320"/>
                    <a:pt x="19532" y="4320"/>
                  </a:cubicBezTo>
                  <a:cubicBezTo>
                    <a:pt x="17234" y="2046"/>
                    <a:pt x="17234" y="2046"/>
                    <a:pt x="17234" y="2046"/>
                  </a:cubicBezTo>
                  <a:cubicBezTo>
                    <a:pt x="14936" y="3638"/>
                    <a:pt x="14936" y="3638"/>
                    <a:pt x="14936" y="3638"/>
                  </a:cubicBezTo>
                  <a:cubicBezTo>
                    <a:pt x="12868" y="2956"/>
                    <a:pt x="12868" y="2956"/>
                    <a:pt x="12868" y="2956"/>
                  </a:cubicBezTo>
                  <a:cubicBezTo>
                    <a:pt x="12409" y="0"/>
                    <a:pt x="12409" y="0"/>
                    <a:pt x="12409" y="0"/>
                  </a:cubicBezTo>
                  <a:cubicBezTo>
                    <a:pt x="9191" y="0"/>
                    <a:pt x="9191" y="0"/>
                    <a:pt x="9191" y="0"/>
                  </a:cubicBezTo>
                  <a:cubicBezTo>
                    <a:pt x="8732" y="2956"/>
                    <a:pt x="8732" y="2956"/>
                    <a:pt x="8732" y="2956"/>
                  </a:cubicBezTo>
                  <a:cubicBezTo>
                    <a:pt x="6664" y="3638"/>
                    <a:pt x="6664" y="3638"/>
                    <a:pt x="6664" y="3638"/>
                  </a:cubicBezTo>
                  <a:cubicBezTo>
                    <a:pt x="4136" y="2046"/>
                    <a:pt x="4136" y="2046"/>
                    <a:pt x="4136" y="2046"/>
                  </a:cubicBezTo>
                  <a:cubicBezTo>
                    <a:pt x="2068" y="4320"/>
                    <a:pt x="2068" y="4320"/>
                    <a:pt x="2068" y="4320"/>
                  </a:cubicBezTo>
                  <a:cubicBezTo>
                    <a:pt x="3677" y="6594"/>
                    <a:pt x="3677" y="6594"/>
                    <a:pt x="3677" y="6594"/>
                  </a:cubicBezTo>
                  <a:cubicBezTo>
                    <a:pt x="2757" y="8640"/>
                    <a:pt x="2757" y="8640"/>
                    <a:pt x="2757" y="8640"/>
                  </a:cubicBezTo>
                  <a:cubicBezTo>
                    <a:pt x="0" y="9322"/>
                    <a:pt x="0" y="9322"/>
                    <a:pt x="0" y="9322"/>
                  </a:cubicBezTo>
                  <a:cubicBezTo>
                    <a:pt x="0" y="12278"/>
                    <a:pt x="0" y="12278"/>
                    <a:pt x="0" y="12278"/>
                  </a:cubicBezTo>
                  <a:cubicBezTo>
                    <a:pt x="2757" y="12733"/>
                    <a:pt x="2757" y="12733"/>
                    <a:pt x="2757" y="12733"/>
                  </a:cubicBezTo>
                  <a:cubicBezTo>
                    <a:pt x="3677" y="15006"/>
                    <a:pt x="3677" y="15006"/>
                    <a:pt x="3677" y="15006"/>
                  </a:cubicBezTo>
                  <a:cubicBezTo>
                    <a:pt x="2068" y="17280"/>
                    <a:pt x="2068" y="17280"/>
                    <a:pt x="2068" y="17280"/>
                  </a:cubicBezTo>
                  <a:cubicBezTo>
                    <a:pt x="4136" y="19554"/>
                    <a:pt x="4136" y="19554"/>
                    <a:pt x="4136" y="19554"/>
                  </a:cubicBezTo>
                  <a:cubicBezTo>
                    <a:pt x="6664" y="17735"/>
                    <a:pt x="6664" y="17735"/>
                    <a:pt x="6664" y="17735"/>
                  </a:cubicBezTo>
                  <a:cubicBezTo>
                    <a:pt x="8732" y="18644"/>
                    <a:pt x="8732" y="18644"/>
                    <a:pt x="8732" y="18644"/>
                  </a:cubicBezTo>
                  <a:cubicBezTo>
                    <a:pt x="9191" y="21600"/>
                    <a:pt x="9191" y="21600"/>
                    <a:pt x="9191" y="21600"/>
                  </a:cubicBezTo>
                  <a:cubicBezTo>
                    <a:pt x="12409" y="21600"/>
                    <a:pt x="12409" y="21600"/>
                    <a:pt x="12409" y="21600"/>
                  </a:cubicBezTo>
                  <a:close/>
                  <a:moveTo>
                    <a:pt x="16545" y="10004"/>
                  </a:moveTo>
                  <a:cubicBezTo>
                    <a:pt x="17004" y="13187"/>
                    <a:pt x="14706" y="16143"/>
                    <a:pt x="11489" y="16371"/>
                  </a:cubicBezTo>
                  <a:cubicBezTo>
                    <a:pt x="8502" y="16825"/>
                    <a:pt x="5515" y="14779"/>
                    <a:pt x="5055" y="11596"/>
                  </a:cubicBezTo>
                  <a:cubicBezTo>
                    <a:pt x="4596" y="8413"/>
                    <a:pt x="6894" y="5457"/>
                    <a:pt x="10111" y="5002"/>
                  </a:cubicBezTo>
                  <a:cubicBezTo>
                    <a:pt x="11030" y="5002"/>
                    <a:pt x="11949" y="5002"/>
                    <a:pt x="12638" y="5457"/>
                  </a:cubicBezTo>
                  <a:cubicBezTo>
                    <a:pt x="12638" y="5457"/>
                    <a:pt x="12638" y="5457"/>
                    <a:pt x="12638" y="5457"/>
                  </a:cubicBezTo>
                  <a:cubicBezTo>
                    <a:pt x="13557" y="5684"/>
                    <a:pt x="14247" y="6139"/>
                    <a:pt x="14936" y="6821"/>
                  </a:cubicBezTo>
                  <a:cubicBezTo>
                    <a:pt x="15166" y="7048"/>
                    <a:pt x="15626" y="7503"/>
                    <a:pt x="15855" y="7958"/>
                  </a:cubicBezTo>
                  <a:cubicBezTo>
                    <a:pt x="16085" y="8640"/>
                    <a:pt x="16545" y="9322"/>
                    <a:pt x="16545" y="10004"/>
                  </a:cubicBezTo>
                  <a:close/>
                </a:path>
              </a:pathLst>
            </a:custGeom>
            <a:solidFill>
              <a:srgbClr val="FFFFFF">
                <a:alpha val="5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04" name="Freeform 18"/>
            <p:cNvSpPr/>
            <p:nvPr/>
          </p:nvSpPr>
          <p:spPr>
            <a:xfrm>
              <a:off x="301978" y="274866"/>
              <a:ext cx="282808" cy="3292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4400" y="0"/>
                    <a:pt x="16560" y="1851"/>
                    <a:pt x="16560" y="4937"/>
                  </a:cubicBezTo>
                  <a:cubicBezTo>
                    <a:pt x="16560" y="8023"/>
                    <a:pt x="14400" y="9874"/>
                    <a:pt x="10800" y="9874"/>
                  </a:cubicBezTo>
                  <a:cubicBezTo>
                    <a:pt x="7200" y="9874"/>
                    <a:pt x="5040" y="8023"/>
                    <a:pt x="5040" y="4937"/>
                  </a:cubicBezTo>
                  <a:cubicBezTo>
                    <a:pt x="5040" y="1851"/>
                    <a:pt x="7200" y="0"/>
                    <a:pt x="10800" y="0"/>
                  </a:cubicBezTo>
                  <a:close/>
                  <a:moveTo>
                    <a:pt x="4320" y="11109"/>
                  </a:moveTo>
                  <a:cubicBezTo>
                    <a:pt x="7200" y="11109"/>
                    <a:pt x="7200" y="11109"/>
                    <a:pt x="7200" y="11109"/>
                  </a:cubicBezTo>
                  <a:cubicBezTo>
                    <a:pt x="9360" y="14811"/>
                    <a:pt x="9360" y="14811"/>
                    <a:pt x="9360" y="14811"/>
                  </a:cubicBezTo>
                  <a:cubicBezTo>
                    <a:pt x="10080" y="16046"/>
                    <a:pt x="11520" y="16046"/>
                    <a:pt x="12240" y="14811"/>
                  </a:cubicBezTo>
                  <a:cubicBezTo>
                    <a:pt x="14400" y="11109"/>
                    <a:pt x="14400" y="11109"/>
                    <a:pt x="14400" y="11109"/>
                  </a:cubicBezTo>
                  <a:cubicBezTo>
                    <a:pt x="17280" y="11109"/>
                    <a:pt x="17280" y="11109"/>
                    <a:pt x="17280" y="11109"/>
                  </a:cubicBezTo>
                  <a:cubicBezTo>
                    <a:pt x="19440" y="11109"/>
                    <a:pt x="21600" y="12960"/>
                    <a:pt x="21600" y="15429"/>
                  </a:cubicBezTo>
                  <a:cubicBezTo>
                    <a:pt x="21600" y="21600"/>
                    <a:pt x="21600" y="21600"/>
                    <a:pt x="21600" y="21600"/>
                  </a:cubicBezTo>
                  <a:cubicBezTo>
                    <a:pt x="18000" y="21600"/>
                    <a:pt x="3600" y="21600"/>
                    <a:pt x="0" y="21600"/>
                  </a:cubicBezTo>
                  <a:cubicBezTo>
                    <a:pt x="0" y="15429"/>
                    <a:pt x="0" y="15429"/>
                    <a:pt x="0" y="15429"/>
                  </a:cubicBezTo>
                  <a:cubicBezTo>
                    <a:pt x="0" y="12960"/>
                    <a:pt x="2160" y="11109"/>
                    <a:pt x="4320" y="11109"/>
                  </a:cubicBezTo>
                  <a:close/>
                </a:path>
              </a:pathLst>
            </a:custGeom>
            <a:solidFill>
              <a:srgbClr val="FFFFFF">
                <a:alpha val="5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grpSp>
        <p:nvGrpSpPr>
          <p:cNvPr id="208" name="组合 135"/>
          <p:cNvGrpSpPr/>
          <p:nvPr/>
        </p:nvGrpSpPr>
        <p:grpSpPr>
          <a:xfrm>
            <a:off x="2650489" y="2093230"/>
            <a:ext cx="1500694" cy="1521896"/>
            <a:chOff x="0" y="0"/>
            <a:chExt cx="1500692" cy="1521895"/>
          </a:xfrm>
        </p:grpSpPr>
        <p:sp>
          <p:nvSpPr>
            <p:cNvPr id="206" name="Freeform 19"/>
            <p:cNvSpPr/>
            <p:nvPr/>
          </p:nvSpPr>
          <p:spPr>
            <a:xfrm>
              <a:off x="0" y="-1"/>
              <a:ext cx="1500693" cy="1521897"/>
            </a:xfrm>
            <a:custGeom>
              <a:avLst/>
              <a:gdLst/>
              <a:ahLst/>
              <a:cxnLst>
                <a:cxn ang="0">
                  <a:pos x="wd2" y="hd2"/>
                </a:cxn>
                <a:cxn ang="5400000">
                  <a:pos x="wd2" y="hd2"/>
                </a:cxn>
                <a:cxn ang="10800000">
                  <a:pos x="wd2" y="hd2"/>
                </a:cxn>
                <a:cxn ang="16200000">
                  <a:pos x="wd2" y="hd2"/>
                </a:cxn>
              </a:cxnLst>
              <a:rect l="0" t="0" r="r" b="b"/>
              <a:pathLst>
                <a:path w="21600" h="21600" extrusionOk="0">
                  <a:moveTo>
                    <a:pt x="12323" y="21600"/>
                  </a:moveTo>
                  <a:cubicBezTo>
                    <a:pt x="12877" y="18692"/>
                    <a:pt x="12877" y="18692"/>
                    <a:pt x="12877" y="18692"/>
                  </a:cubicBezTo>
                  <a:cubicBezTo>
                    <a:pt x="14954" y="17862"/>
                    <a:pt x="14954" y="17862"/>
                    <a:pt x="14954" y="17862"/>
                  </a:cubicBezTo>
                  <a:cubicBezTo>
                    <a:pt x="17308" y="19523"/>
                    <a:pt x="17308" y="19523"/>
                    <a:pt x="17308" y="19523"/>
                  </a:cubicBezTo>
                  <a:cubicBezTo>
                    <a:pt x="19523" y="17308"/>
                    <a:pt x="19523" y="17308"/>
                    <a:pt x="19523" y="17308"/>
                  </a:cubicBezTo>
                  <a:cubicBezTo>
                    <a:pt x="17862" y="14954"/>
                    <a:pt x="17862" y="14954"/>
                    <a:pt x="17862" y="14954"/>
                  </a:cubicBezTo>
                  <a:cubicBezTo>
                    <a:pt x="18692" y="12877"/>
                    <a:pt x="18692" y="12877"/>
                    <a:pt x="18692" y="12877"/>
                  </a:cubicBezTo>
                  <a:cubicBezTo>
                    <a:pt x="21600" y="12323"/>
                    <a:pt x="21600" y="12323"/>
                    <a:pt x="21600" y="12323"/>
                  </a:cubicBezTo>
                  <a:cubicBezTo>
                    <a:pt x="21600" y="9277"/>
                    <a:pt x="21600" y="9277"/>
                    <a:pt x="21600" y="9277"/>
                  </a:cubicBezTo>
                  <a:cubicBezTo>
                    <a:pt x="18692" y="8723"/>
                    <a:pt x="18692" y="8723"/>
                    <a:pt x="18692" y="8723"/>
                  </a:cubicBezTo>
                  <a:cubicBezTo>
                    <a:pt x="18692" y="8585"/>
                    <a:pt x="18692" y="8585"/>
                    <a:pt x="18692" y="8585"/>
                  </a:cubicBezTo>
                  <a:cubicBezTo>
                    <a:pt x="18692" y="8585"/>
                    <a:pt x="18692" y="8585"/>
                    <a:pt x="18692" y="8585"/>
                  </a:cubicBezTo>
                  <a:cubicBezTo>
                    <a:pt x="18277" y="7754"/>
                    <a:pt x="18277" y="7754"/>
                    <a:pt x="18277" y="7754"/>
                  </a:cubicBezTo>
                  <a:cubicBezTo>
                    <a:pt x="18138" y="7338"/>
                    <a:pt x="18138" y="7338"/>
                    <a:pt x="18138" y="7338"/>
                  </a:cubicBezTo>
                  <a:cubicBezTo>
                    <a:pt x="18138" y="7338"/>
                    <a:pt x="18138" y="7338"/>
                    <a:pt x="18138" y="7338"/>
                  </a:cubicBezTo>
                  <a:cubicBezTo>
                    <a:pt x="17862" y="6646"/>
                    <a:pt x="17862" y="6646"/>
                    <a:pt x="17862" y="6646"/>
                  </a:cubicBezTo>
                  <a:cubicBezTo>
                    <a:pt x="19523" y="4292"/>
                    <a:pt x="19523" y="4292"/>
                    <a:pt x="19523" y="4292"/>
                  </a:cubicBezTo>
                  <a:cubicBezTo>
                    <a:pt x="17308" y="2077"/>
                    <a:pt x="17308" y="2077"/>
                    <a:pt x="17308" y="2077"/>
                  </a:cubicBezTo>
                  <a:cubicBezTo>
                    <a:pt x="14954" y="3738"/>
                    <a:pt x="14954" y="3738"/>
                    <a:pt x="14954" y="3738"/>
                  </a:cubicBezTo>
                  <a:cubicBezTo>
                    <a:pt x="12877" y="2908"/>
                    <a:pt x="12877" y="2908"/>
                    <a:pt x="12877" y="2908"/>
                  </a:cubicBezTo>
                  <a:cubicBezTo>
                    <a:pt x="12323" y="0"/>
                    <a:pt x="12323" y="0"/>
                    <a:pt x="12323" y="0"/>
                  </a:cubicBezTo>
                  <a:cubicBezTo>
                    <a:pt x="9277" y="0"/>
                    <a:pt x="9277" y="0"/>
                    <a:pt x="9277" y="0"/>
                  </a:cubicBezTo>
                  <a:cubicBezTo>
                    <a:pt x="8723" y="2908"/>
                    <a:pt x="8723" y="2908"/>
                    <a:pt x="8723" y="2908"/>
                  </a:cubicBezTo>
                  <a:cubicBezTo>
                    <a:pt x="6646" y="3738"/>
                    <a:pt x="6646" y="3738"/>
                    <a:pt x="6646" y="3738"/>
                  </a:cubicBezTo>
                  <a:cubicBezTo>
                    <a:pt x="4292" y="2077"/>
                    <a:pt x="4292" y="2077"/>
                    <a:pt x="4292" y="2077"/>
                  </a:cubicBezTo>
                  <a:cubicBezTo>
                    <a:pt x="2077" y="4292"/>
                    <a:pt x="2077" y="4292"/>
                    <a:pt x="2077" y="4292"/>
                  </a:cubicBezTo>
                  <a:cubicBezTo>
                    <a:pt x="3738" y="6646"/>
                    <a:pt x="3738" y="6646"/>
                    <a:pt x="3738" y="6646"/>
                  </a:cubicBezTo>
                  <a:cubicBezTo>
                    <a:pt x="2908" y="8723"/>
                    <a:pt x="2908" y="8723"/>
                    <a:pt x="2908" y="8723"/>
                  </a:cubicBezTo>
                  <a:cubicBezTo>
                    <a:pt x="0" y="9277"/>
                    <a:pt x="0" y="9277"/>
                    <a:pt x="0" y="9277"/>
                  </a:cubicBezTo>
                  <a:cubicBezTo>
                    <a:pt x="0" y="12323"/>
                    <a:pt x="0" y="12323"/>
                    <a:pt x="0" y="12323"/>
                  </a:cubicBezTo>
                  <a:cubicBezTo>
                    <a:pt x="2908" y="12877"/>
                    <a:pt x="2908" y="12877"/>
                    <a:pt x="2908" y="12877"/>
                  </a:cubicBezTo>
                  <a:cubicBezTo>
                    <a:pt x="3738" y="14954"/>
                    <a:pt x="3738" y="14954"/>
                    <a:pt x="3738" y="14954"/>
                  </a:cubicBezTo>
                  <a:cubicBezTo>
                    <a:pt x="2077" y="17308"/>
                    <a:pt x="2077" y="17308"/>
                    <a:pt x="2077" y="17308"/>
                  </a:cubicBezTo>
                  <a:cubicBezTo>
                    <a:pt x="4292" y="19523"/>
                    <a:pt x="4292" y="19523"/>
                    <a:pt x="4292" y="19523"/>
                  </a:cubicBezTo>
                  <a:cubicBezTo>
                    <a:pt x="6646" y="17862"/>
                    <a:pt x="6646" y="17862"/>
                    <a:pt x="6646" y="17862"/>
                  </a:cubicBezTo>
                  <a:cubicBezTo>
                    <a:pt x="8723" y="18692"/>
                    <a:pt x="8723" y="18692"/>
                    <a:pt x="8723" y="18692"/>
                  </a:cubicBezTo>
                  <a:cubicBezTo>
                    <a:pt x="9277" y="21600"/>
                    <a:pt x="9277" y="21600"/>
                    <a:pt x="9277" y="21600"/>
                  </a:cubicBezTo>
                  <a:cubicBezTo>
                    <a:pt x="12323" y="21600"/>
                    <a:pt x="12323" y="21600"/>
                    <a:pt x="12323" y="21600"/>
                  </a:cubicBezTo>
                  <a:close/>
                  <a:moveTo>
                    <a:pt x="16477" y="9969"/>
                  </a:moveTo>
                  <a:cubicBezTo>
                    <a:pt x="16892" y="13154"/>
                    <a:pt x="14677" y="16062"/>
                    <a:pt x="11631" y="16477"/>
                  </a:cubicBezTo>
                  <a:cubicBezTo>
                    <a:pt x="8446" y="16892"/>
                    <a:pt x="5538" y="14677"/>
                    <a:pt x="5123" y="11631"/>
                  </a:cubicBezTo>
                  <a:cubicBezTo>
                    <a:pt x="4708" y="8446"/>
                    <a:pt x="6923" y="5538"/>
                    <a:pt x="9969" y="5123"/>
                  </a:cubicBezTo>
                  <a:cubicBezTo>
                    <a:pt x="10938" y="4985"/>
                    <a:pt x="11908" y="5123"/>
                    <a:pt x="12738" y="5400"/>
                  </a:cubicBezTo>
                  <a:cubicBezTo>
                    <a:pt x="12738" y="5400"/>
                    <a:pt x="12738" y="5400"/>
                    <a:pt x="12738" y="5400"/>
                  </a:cubicBezTo>
                  <a:cubicBezTo>
                    <a:pt x="13569" y="5677"/>
                    <a:pt x="14262" y="6092"/>
                    <a:pt x="14815" y="6785"/>
                  </a:cubicBezTo>
                  <a:cubicBezTo>
                    <a:pt x="15231" y="7062"/>
                    <a:pt x="15508" y="7477"/>
                    <a:pt x="15785" y="7892"/>
                  </a:cubicBezTo>
                  <a:cubicBezTo>
                    <a:pt x="16200" y="8585"/>
                    <a:pt x="16477" y="9277"/>
                    <a:pt x="16477" y="9969"/>
                  </a:cubicBezTo>
                  <a:close/>
                </a:path>
              </a:pathLst>
            </a:custGeom>
            <a:solidFill>
              <a:srgbClr val="FFFFFF">
                <a:alpha val="6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sp>
          <p:nvSpPr>
            <p:cNvPr id="207" name="Freeform 20"/>
            <p:cNvSpPr/>
            <p:nvPr/>
          </p:nvSpPr>
          <p:spPr>
            <a:xfrm>
              <a:off x="509688" y="452726"/>
              <a:ext cx="480379" cy="55858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14256" y="0"/>
                    <a:pt x="16848" y="2234"/>
                    <a:pt x="16848" y="5214"/>
                  </a:cubicBezTo>
                  <a:cubicBezTo>
                    <a:pt x="16848" y="7821"/>
                    <a:pt x="14256" y="10428"/>
                    <a:pt x="10800" y="10428"/>
                  </a:cubicBezTo>
                  <a:cubicBezTo>
                    <a:pt x="7344" y="10428"/>
                    <a:pt x="4752" y="7821"/>
                    <a:pt x="4752" y="5214"/>
                  </a:cubicBezTo>
                  <a:cubicBezTo>
                    <a:pt x="4752" y="2234"/>
                    <a:pt x="7344" y="0"/>
                    <a:pt x="10800" y="0"/>
                  </a:cubicBezTo>
                  <a:close/>
                  <a:moveTo>
                    <a:pt x="4320" y="11545"/>
                  </a:moveTo>
                  <a:cubicBezTo>
                    <a:pt x="6912" y="11545"/>
                    <a:pt x="6912" y="11545"/>
                    <a:pt x="6912" y="11545"/>
                  </a:cubicBezTo>
                  <a:cubicBezTo>
                    <a:pt x="9504" y="14897"/>
                    <a:pt x="9504" y="14897"/>
                    <a:pt x="9504" y="14897"/>
                  </a:cubicBezTo>
                  <a:cubicBezTo>
                    <a:pt x="10368" y="16014"/>
                    <a:pt x="11232" y="16014"/>
                    <a:pt x="12096" y="14897"/>
                  </a:cubicBezTo>
                  <a:cubicBezTo>
                    <a:pt x="14688" y="11545"/>
                    <a:pt x="14688" y="11545"/>
                    <a:pt x="14688" y="11545"/>
                  </a:cubicBezTo>
                  <a:cubicBezTo>
                    <a:pt x="17280" y="11545"/>
                    <a:pt x="17280" y="11545"/>
                    <a:pt x="17280" y="11545"/>
                  </a:cubicBezTo>
                  <a:cubicBezTo>
                    <a:pt x="19440" y="11545"/>
                    <a:pt x="21600" y="13407"/>
                    <a:pt x="21600" y="15269"/>
                  </a:cubicBezTo>
                  <a:cubicBezTo>
                    <a:pt x="21600" y="21600"/>
                    <a:pt x="21600" y="21600"/>
                    <a:pt x="21600" y="21600"/>
                  </a:cubicBezTo>
                  <a:cubicBezTo>
                    <a:pt x="18144" y="21600"/>
                    <a:pt x="3456" y="21600"/>
                    <a:pt x="0" y="21600"/>
                  </a:cubicBezTo>
                  <a:cubicBezTo>
                    <a:pt x="0" y="15269"/>
                    <a:pt x="0" y="15269"/>
                    <a:pt x="0" y="15269"/>
                  </a:cubicBezTo>
                  <a:cubicBezTo>
                    <a:pt x="0" y="13407"/>
                    <a:pt x="2160" y="11545"/>
                    <a:pt x="4320" y="11545"/>
                  </a:cubicBezTo>
                  <a:close/>
                </a:path>
              </a:pathLst>
            </a:custGeom>
            <a:solidFill>
              <a:srgbClr val="FFFFFF">
                <a:alpha val="60000"/>
              </a:srgbClr>
            </a:solidFill>
            <a:ln w="12700" cap="flat">
              <a:noFill/>
              <a:miter lim="400000"/>
            </a:ln>
            <a:effectLst/>
          </p:spPr>
          <p:txBody>
            <a:bodyPr wrap="square" lIns="45719" tIns="45719" rIns="45719" bIns="45719" numCol="1" anchor="t">
              <a:noAutofit/>
            </a:bodyPr>
            <a:lstStyle/>
            <a:p>
              <a:pPr>
                <a:defRPr sz="2400">
                  <a:solidFill>
                    <a:srgbClr val="FFFFFF"/>
                  </a:solidFill>
                  <a:latin typeface="华文细黑"/>
                  <a:ea typeface="华文细黑"/>
                  <a:cs typeface="华文细黑"/>
                  <a:sym typeface="华文细黑"/>
                </a:defRPr>
              </a:pPr>
              <a:endParaRPr/>
            </a:p>
          </p:txBody>
        </p:sp>
      </p:grpSp>
      <p:sp>
        <p:nvSpPr>
          <p:cNvPr id="209" name="任意多边形 138"/>
          <p:cNvSpPr/>
          <p:nvPr/>
        </p:nvSpPr>
        <p:spPr>
          <a:xfrm>
            <a:off x="4590415" y="2369774"/>
            <a:ext cx="3189606" cy="255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10" name="任意多边形 139"/>
          <p:cNvSpPr/>
          <p:nvPr/>
        </p:nvSpPr>
        <p:spPr>
          <a:xfrm>
            <a:off x="4590415" y="4454321"/>
            <a:ext cx="3189606" cy="25590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11" name="任意多边形 140"/>
          <p:cNvSpPr/>
          <p:nvPr/>
        </p:nvSpPr>
        <p:spPr>
          <a:xfrm flipH="1">
            <a:off x="26034" y="3669208"/>
            <a:ext cx="2997201" cy="2882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71" y="21600"/>
                </a:lnTo>
                <a:lnTo>
                  <a:pt x="21600" y="21600"/>
                </a:lnTo>
              </a:path>
            </a:pathLst>
          </a:custGeom>
          <a:ln w="6350">
            <a:solidFill>
              <a:srgbClr val="FFFFFF"/>
            </a:solidFill>
            <a:miter/>
          </a:ln>
        </p:spPr>
        <p:txBody>
          <a:bodyPr lIns="45719" rIns="45719" anchor="ctr"/>
          <a:lstStyle/>
          <a:p>
            <a:pPr algn="ctr">
              <a:defRPr sz="2400">
                <a:solidFill>
                  <a:srgbClr val="FFFFFF"/>
                </a:solidFill>
                <a:latin typeface="华文细黑"/>
                <a:ea typeface="华文细黑"/>
                <a:cs typeface="华文细黑"/>
                <a:sym typeface="华文细黑"/>
              </a:defRPr>
            </a:pPr>
            <a:endParaRPr/>
          </a:p>
        </p:txBody>
      </p:sp>
      <p:sp>
        <p:nvSpPr>
          <p:cNvPr id="212" name="矩形 141"/>
          <p:cNvSpPr txBox="1"/>
          <p:nvPr/>
        </p:nvSpPr>
        <p:spPr>
          <a:xfrm>
            <a:off x="4858727" y="1413849"/>
            <a:ext cx="2999851" cy="12115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lgn="just" defTabSz="795019">
              <a:spcBef>
                <a:spcPts val="800"/>
              </a:spcBef>
              <a:defRPr sz="1300">
                <a:solidFill>
                  <a:srgbClr val="FFFFFF"/>
                </a:solidFill>
                <a:latin typeface="微软雅黑"/>
                <a:ea typeface="微软雅黑"/>
                <a:cs typeface="微软雅黑"/>
                <a:sym typeface="微软雅黑"/>
              </a:defRPr>
            </a:lvl1pPr>
          </a:lstStyle>
          <a:p>
            <a:r>
              <a:t>例如在某业务点下需要添加一个2级路由，然后主路由是由另一个人维护的，我们无法要求主路由给我们映射管理端口。我们将该设备接入到云穿透就可以实现管理了。</a:t>
            </a:r>
          </a:p>
        </p:txBody>
      </p:sp>
      <p:sp>
        <p:nvSpPr>
          <p:cNvPr id="213" name="矩形 143"/>
          <p:cNvSpPr txBox="1"/>
          <p:nvPr/>
        </p:nvSpPr>
        <p:spPr>
          <a:xfrm>
            <a:off x="4830724" y="3233920"/>
            <a:ext cx="3055858" cy="1269578"/>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lgn="just" defTabSz="795019">
              <a:spcBef>
                <a:spcPts val="800"/>
              </a:spcBef>
              <a:defRPr sz="1300">
                <a:solidFill>
                  <a:srgbClr val="FFFFFF"/>
                </a:solidFill>
                <a:latin typeface="微软雅黑"/>
                <a:ea typeface="微软雅黑"/>
                <a:cs typeface="微软雅黑"/>
                <a:sym typeface="微软雅黑"/>
              </a:defRPr>
            </a:lvl1pPr>
          </a:lstStyle>
          <a:p>
            <a:r>
              <a:t>例如业务点为电信线路，我们维护工程师所在的线路是联通或者移动。我相信大家都知道咱们的国情，最远的距离不是中国到欧洲，而是电信到联通。在中国跨运营商互联互通问题非常严重。云穿透为多线BGP接入，兼容所有国内网络运营商。</a:t>
            </a:r>
          </a:p>
        </p:txBody>
      </p:sp>
      <p:sp>
        <p:nvSpPr>
          <p:cNvPr id="214" name="矩形 4"/>
          <p:cNvSpPr txBox="1"/>
          <p:nvPr/>
        </p:nvSpPr>
        <p:spPr>
          <a:xfrm>
            <a:off x="483235" y="2050452"/>
            <a:ext cx="2308970" cy="5257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defRPr sz="1300" b="1">
                <a:solidFill>
                  <a:srgbClr val="FF0000"/>
                </a:solidFill>
                <a:effectLst>
                  <a:outerShdw blurRad="38100" dist="38100" dir="2700000" rotWithShape="0">
                    <a:srgbClr val="000000">
                      <a:alpha val="43137"/>
                    </a:srgbClr>
                  </a:outerShdw>
                </a:effectLst>
                <a:latin typeface="微软雅黑"/>
                <a:ea typeface="微软雅黑"/>
                <a:cs typeface="微软雅黑"/>
                <a:sym typeface="微软雅黑"/>
              </a:defRPr>
            </a:lvl1pPr>
          </a:lstStyle>
          <a:p>
            <a:r>
              <a:t>1.管理业务点没有公网IP的MikroTik设备。</a:t>
            </a:r>
          </a:p>
        </p:txBody>
      </p:sp>
      <p:sp>
        <p:nvSpPr>
          <p:cNvPr id="215" name="矩形 7"/>
          <p:cNvSpPr txBox="1"/>
          <p:nvPr/>
        </p:nvSpPr>
        <p:spPr>
          <a:xfrm>
            <a:off x="4861204" y="949324"/>
            <a:ext cx="3041539" cy="5257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defRPr sz="1300" b="1">
                <a:solidFill>
                  <a:srgbClr val="FF0000"/>
                </a:solidFill>
                <a:latin typeface="微软雅黑"/>
                <a:ea typeface="微软雅黑"/>
                <a:cs typeface="微软雅黑"/>
                <a:sym typeface="微软雅黑"/>
              </a:defRPr>
            </a:lvl1pPr>
          </a:lstStyle>
          <a:p>
            <a:r>
              <a:t>2.管理没有业务点路由映射权限的MikroTik设备。</a:t>
            </a:r>
          </a:p>
        </p:txBody>
      </p:sp>
      <p:sp>
        <p:nvSpPr>
          <p:cNvPr id="216" name="矩形 8"/>
          <p:cNvSpPr txBox="1"/>
          <p:nvPr/>
        </p:nvSpPr>
        <p:spPr>
          <a:xfrm>
            <a:off x="4854045" y="2766834"/>
            <a:ext cx="3055857" cy="525781"/>
          </a:xfrm>
          <a:prstGeom prst="rect">
            <a:avLst/>
          </a:prstGeom>
          <a:ln w="12700">
            <a:miter lim="400000"/>
          </a:ln>
          <a:extLst>
            <a:ext uri="{C572A759-6A51-4108-AA02-DFA0A04FC94B}">
              <ma14:wrappingTextBoxFlag xmlns="" xmlns:ma14="http://schemas.microsoft.com/office/mac/drawingml/2011/main" val="1"/>
            </a:ext>
          </a:extLst>
        </p:spPr>
        <p:txBody>
          <a:bodyPr lIns="34290" tIns="34290" rIns="34290" bIns="34290">
            <a:spAutoFit/>
          </a:bodyPr>
          <a:lstStyle>
            <a:lvl1pPr>
              <a:defRPr sz="1300" b="1">
                <a:solidFill>
                  <a:srgbClr val="FF0000"/>
                </a:solidFill>
                <a:latin typeface="微软雅黑"/>
                <a:ea typeface="微软雅黑"/>
                <a:cs typeface="微软雅黑"/>
                <a:sym typeface="微软雅黑"/>
              </a:defRPr>
            </a:lvl1pPr>
          </a:lstStyle>
          <a:p>
            <a:r>
              <a:t>3.优化稳定及延时来管理跨运营商的业务点MikroTik设备。</a:t>
            </a:r>
          </a:p>
        </p:txBody>
      </p:sp>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iterate>
                                    <p:tmAbs val="0"/>
                                  </p:iterate>
                                  <p:childTnLst>
                                    <p:set>
                                      <p:cBhvr>
                                        <p:cTn id="6" fill="hold"/>
                                        <p:tgtEl>
                                          <p:spTgt spid="196"/>
                                        </p:tgtEl>
                                        <p:attrNameLst>
                                          <p:attrName>style.visibility</p:attrName>
                                        </p:attrNameLst>
                                      </p:cBhvr>
                                      <p:to>
                                        <p:strVal val="visible"/>
                                      </p:to>
                                    </p:set>
                                    <p:anim calcmode="lin" valueType="num">
                                      <p:cBhvr>
                                        <p:cTn id="7" dur="500" fill="hold"/>
                                        <p:tgtEl>
                                          <p:spTgt spid="196"/>
                                        </p:tgtEl>
                                        <p:attrNameLst>
                                          <p:attrName>ppt_w</p:attrName>
                                        </p:attrNameLst>
                                      </p:cBhvr>
                                      <p:tavLst>
                                        <p:tav tm="0">
                                          <p:val>
                                            <p:fltVal val="0"/>
                                          </p:val>
                                        </p:tav>
                                        <p:tav tm="100000">
                                          <p:val>
                                            <p:strVal val="#ppt_w"/>
                                          </p:val>
                                        </p:tav>
                                      </p:tavLst>
                                    </p:anim>
                                    <p:anim calcmode="lin" valueType="num">
                                      <p:cBhvr>
                                        <p:cTn id="8" dur="500" fill="hold"/>
                                        <p:tgtEl>
                                          <p:spTgt spid="19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2" presetClass="entr" presetSubtype="8" fill="hold" grpId="2" nodeType="afterEffect">
                                  <p:stCondLst>
                                    <p:cond delay="0"/>
                                  </p:stCondLst>
                                  <p:iterate>
                                    <p:tmAbs val="0"/>
                                  </p:iterate>
                                  <p:childTnLst>
                                    <p:set>
                                      <p:cBhvr>
                                        <p:cTn id="11" fill="hold"/>
                                        <p:tgtEl>
                                          <p:spTgt spid="198"/>
                                        </p:tgtEl>
                                        <p:attrNameLst>
                                          <p:attrName>style.visibility</p:attrName>
                                        </p:attrNameLst>
                                      </p:cBhvr>
                                      <p:to>
                                        <p:strVal val="visible"/>
                                      </p:to>
                                    </p:set>
                                    <p:animEffect transition="in" filter="wipe(left)">
                                      <p:cBhvr>
                                        <p:cTn id="12" dur="500"/>
                                        <p:tgtEl>
                                          <p:spTgt spid="198"/>
                                        </p:tgtEl>
                                      </p:cBhvr>
                                    </p:animEffect>
                                  </p:childTnLst>
                                </p:cTn>
                              </p:par>
                            </p:childTnLst>
                          </p:cTn>
                        </p:par>
                        <p:par>
                          <p:cTn id="13" fill="hold">
                            <p:stCondLst>
                              <p:cond delay="1000"/>
                            </p:stCondLst>
                            <p:childTnLst>
                              <p:par>
                                <p:cTn id="14" presetID="22" presetClass="entr" presetSubtype="8" fill="hold" grpId="3" nodeType="afterEffect">
                                  <p:stCondLst>
                                    <p:cond delay="0"/>
                                  </p:stCondLst>
                                  <p:iterate>
                                    <p:tmAbs val="0"/>
                                  </p:iterate>
                                  <p:childTnLst>
                                    <p:set>
                                      <p:cBhvr>
                                        <p:cTn id="15" fill="hold"/>
                                        <p:tgtEl>
                                          <p:spTgt spid="197"/>
                                        </p:tgtEl>
                                        <p:attrNameLst>
                                          <p:attrName>style.visibility</p:attrName>
                                        </p:attrNameLst>
                                      </p:cBhvr>
                                      <p:to>
                                        <p:strVal val="visible"/>
                                      </p:to>
                                    </p:set>
                                    <p:animEffect transition="in" filter="wipe(left)">
                                      <p:cBhvr>
                                        <p:cTn id="16" dur="500"/>
                                        <p:tgtEl>
                                          <p:spTgt spid="197"/>
                                        </p:tgtEl>
                                      </p:cBhvr>
                                    </p:animEffect>
                                  </p:childTnLst>
                                </p:cTn>
                              </p:par>
                            </p:childTnLst>
                          </p:cTn>
                        </p:par>
                        <p:par>
                          <p:cTn id="17" fill="hold">
                            <p:stCondLst>
                              <p:cond delay="1500"/>
                            </p:stCondLst>
                            <p:childTnLst>
                              <p:par>
                                <p:cTn id="18" presetID="15" presetClass="entr" presetSubtype="0" fill="hold" grpId="4" nodeType="afterEffect">
                                  <p:stCondLst>
                                    <p:cond delay="0"/>
                                  </p:stCondLst>
                                  <p:iterate>
                                    <p:tmAbs val="0"/>
                                  </p:iterate>
                                  <p:childTnLst>
                                    <p:set>
                                      <p:cBhvr>
                                        <p:cTn id="19" fill="hold"/>
                                        <p:tgtEl>
                                          <p:spTgt spid="208"/>
                                        </p:tgtEl>
                                        <p:attrNameLst>
                                          <p:attrName>style.visibility</p:attrName>
                                        </p:attrNameLst>
                                      </p:cBhvr>
                                      <p:to>
                                        <p:strVal val="visible"/>
                                      </p:to>
                                    </p:set>
                                    <p:anim calcmode="lin" valueType="num">
                                      <p:cBhvr>
                                        <p:cTn id="20" dur="500" fill="hold"/>
                                        <p:tgtEl>
                                          <p:spTgt spid="208"/>
                                        </p:tgtEl>
                                        <p:attrNameLst>
                                          <p:attrName>ppt_w</p:attrName>
                                        </p:attrNameLst>
                                      </p:cBhvr>
                                      <p:tavLst>
                                        <p:tav tm="0">
                                          <p:val>
                                            <p:fltVal val="0"/>
                                          </p:val>
                                        </p:tav>
                                        <p:tav tm="100000">
                                          <p:val>
                                            <p:strVal val="#ppt_w"/>
                                          </p:val>
                                        </p:tav>
                                      </p:tavLst>
                                    </p:anim>
                                    <p:anim calcmode="lin" valueType="num">
                                      <p:cBhvr>
                                        <p:cTn id="21" dur="500" fill="hold"/>
                                        <p:tgtEl>
                                          <p:spTgt spid="208"/>
                                        </p:tgtEl>
                                        <p:attrNameLst>
                                          <p:attrName>ppt_h</p:attrName>
                                        </p:attrNameLst>
                                      </p:cBhvr>
                                      <p:tavLst>
                                        <p:tav tm="0">
                                          <p:val>
                                            <p:fltVal val="0"/>
                                          </p:val>
                                        </p:tav>
                                        <p:tav tm="100000">
                                          <p:val>
                                            <p:strVal val="#ppt_h"/>
                                          </p:val>
                                        </p:tav>
                                      </p:tavLst>
                                    </p:anim>
                                    <p:anim calcmode="lin" valueType="num">
                                      <p:cBhvr>
                                        <p:cTn id="22" dur="500" fill="hold"/>
                                        <p:tgtEl>
                                          <p:spTgt spid="208"/>
                                        </p:tgtEl>
                                        <p:attrNameLst>
                                          <p:attrName>ppt_x</p:attrName>
                                        </p:attrNameLst>
                                      </p:cBhvr>
                                      <p:tavLst>
                                        <p:tav tm="0" fmla="#ppt_x+(cos(-2*pi*(1-$))*-#ppt_x-sin(-2*pi*(1-$))*(1-#ppt_y))*(1-$)">
                                          <p:val>
                                            <p:fltVal val="0"/>
                                          </p:val>
                                        </p:tav>
                                        <p:tav tm="100000">
                                          <p:val>
                                            <p:fltVal val="1"/>
                                          </p:val>
                                        </p:tav>
                                      </p:tavLst>
                                    </p:anim>
                                    <p:anim calcmode="lin" valueType="num">
                                      <p:cBhvr>
                                        <p:cTn id="23" dur="500" fill="hold"/>
                                        <p:tgtEl>
                                          <p:spTgt spid="208"/>
                                        </p:tgtEl>
                                        <p:attrNameLst>
                                          <p:attrName>ppt_y</p:attrName>
                                        </p:attrNameLst>
                                      </p:cBhvr>
                                      <p:tavLst>
                                        <p:tav tm="0" fmla="#ppt_y+(sin(-2*pi*(1-$))*-#ppt_x+cos(-2*pi*(1-$))*(1-#ppt_y))*(1-$)">
                                          <p:val>
                                            <p:fltVal val="0"/>
                                          </p:val>
                                        </p:tav>
                                        <p:tav tm="100000">
                                          <p:val>
                                            <p:fltVal val="1"/>
                                          </p:val>
                                        </p:tav>
                                      </p:tavLst>
                                    </p:anim>
                                  </p:childTnLst>
                                </p:cTn>
                              </p:par>
                            </p:childTnLst>
                          </p:cTn>
                        </p:par>
                        <p:par>
                          <p:cTn id="24" fill="hold">
                            <p:stCondLst>
                              <p:cond delay="2000"/>
                            </p:stCondLst>
                            <p:childTnLst>
                              <p:par>
                                <p:cTn id="25" presetID="22" presetClass="entr" presetSubtype="2" fill="hold" grpId="5" nodeType="afterEffect">
                                  <p:stCondLst>
                                    <p:cond delay="0"/>
                                  </p:stCondLst>
                                  <p:iterate>
                                    <p:tmAbs val="0"/>
                                  </p:iterate>
                                  <p:childTnLst>
                                    <p:set>
                                      <p:cBhvr>
                                        <p:cTn id="26" fill="hold"/>
                                        <p:tgtEl>
                                          <p:spTgt spid="211"/>
                                        </p:tgtEl>
                                        <p:attrNameLst>
                                          <p:attrName>style.visibility</p:attrName>
                                        </p:attrNameLst>
                                      </p:cBhvr>
                                      <p:to>
                                        <p:strVal val="visible"/>
                                      </p:to>
                                    </p:set>
                                    <p:animEffect transition="in" filter="wipe(right)">
                                      <p:cBhvr>
                                        <p:cTn id="27" dur="500"/>
                                        <p:tgtEl>
                                          <p:spTgt spid="211"/>
                                        </p:tgtEl>
                                      </p:cBhvr>
                                    </p:animEffect>
                                  </p:childTnLst>
                                </p:cTn>
                              </p:par>
                            </p:childTnLst>
                          </p:cTn>
                        </p:par>
                        <p:par>
                          <p:cTn id="28" fill="hold">
                            <p:stCondLst>
                              <p:cond delay="2500"/>
                            </p:stCondLst>
                            <p:childTnLst>
                              <p:par>
                                <p:cTn id="29" presetID="2" presetClass="entr" presetSubtype="8" fill="hold" grpId="6" nodeType="afterEffect">
                                  <p:stCondLst>
                                    <p:cond delay="0"/>
                                  </p:stCondLst>
                                  <p:iterate>
                                    <p:tmAbs val="0"/>
                                  </p:iterate>
                                  <p:childTnLst>
                                    <p:set>
                                      <p:cBhvr>
                                        <p:cTn id="30" fill="hold"/>
                                        <p:tgtEl>
                                          <p:spTgt spid="214"/>
                                        </p:tgtEl>
                                        <p:attrNameLst>
                                          <p:attrName>style.visibility</p:attrName>
                                        </p:attrNameLst>
                                      </p:cBhvr>
                                      <p:to>
                                        <p:strVal val="visible"/>
                                      </p:to>
                                    </p:set>
                                    <p:anim calcmode="lin" valueType="num">
                                      <p:cBhvr>
                                        <p:cTn id="31" dur="500" fill="hold"/>
                                        <p:tgtEl>
                                          <p:spTgt spid="214"/>
                                        </p:tgtEl>
                                        <p:attrNameLst>
                                          <p:attrName>ppt_x</p:attrName>
                                        </p:attrNameLst>
                                      </p:cBhvr>
                                      <p:tavLst>
                                        <p:tav tm="0">
                                          <p:val>
                                            <p:strVal val="0-#ppt_w/2"/>
                                          </p:val>
                                        </p:tav>
                                        <p:tav tm="100000">
                                          <p:val>
                                            <p:strVal val="#ppt_x"/>
                                          </p:val>
                                        </p:tav>
                                      </p:tavLst>
                                    </p:anim>
                                    <p:anim calcmode="lin" valueType="num">
                                      <p:cBhvr>
                                        <p:cTn id="32" dur="500" fill="hold"/>
                                        <p:tgtEl>
                                          <p:spTgt spid="21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7" nodeType="afterEffect">
                                  <p:stCondLst>
                                    <p:cond delay="0"/>
                                  </p:stCondLst>
                                  <p:iterate>
                                    <p:tmAbs val="0"/>
                                  </p:iterate>
                                  <p:childTnLst>
                                    <p:set>
                                      <p:cBhvr>
                                        <p:cTn id="35" fill="hold"/>
                                        <p:tgtEl>
                                          <p:spTgt spid="199"/>
                                        </p:tgtEl>
                                        <p:attrNameLst>
                                          <p:attrName>style.visibility</p:attrName>
                                        </p:attrNameLst>
                                      </p:cBhvr>
                                      <p:to>
                                        <p:strVal val="visible"/>
                                      </p:to>
                                    </p:set>
                                    <p:anim calcmode="lin" valueType="num">
                                      <p:cBhvr>
                                        <p:cTn id="36" dur="500" fill="hold"/>
                                        <p:tgtEl>
                                          <p:spTgt spid="199"/>
                                        </p:tgtEl>
                                        <p:attrNameLst>
                                          <p:attrName>ppt_x</p:attrName>
                                        </p:attrNameLst>
                                      </p:cBhvr>
                                      <p:tavLst>
                                        <p:tav tm="0">
                                          <p:val>
                                            <p:strVal val="0-#ppt_w/2"/>
                                          </p:val>
                                        </p:tav>
                                        <p:tav tm="100000">
                                          <p:val>
                                            <p:strVal val="#ppt_x"/>
                                          </p:val>
                                        </p:tav>
                                      </p:tavLst>
                                    </p:anim>
                                    <p:anim calcmode="lin" valueType="num">
                                      <p:cBhvr>
                                        <p:cTn id="37" dur="500" fill="hold"/>
                                        <p:tgtEl>
                                          <p:spTgt spid="199"/>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15" presetClass="entr" presetSubtype="0" fill="hold" grpId="8" nodeType="afterEffect">
                                  <p:stCondLst>
                                    <p:cond delay="0"/>
                                  </p:stCondLst>
                                  <p:iterate>
                                    <p:tmAbs val="0"/>
                                  </p:iterate>
                                  <p:childTnLst>
                                    <p:set>
                                      <p:cBhvr>
                                        <p:cTn id="40" fill="hold"/>
                                        <p:tgtEl>
                                          <p:spTgt spid="205"/>
                                        </p:tgtEl>
                                        <p:attrNameLst>
                                          <p:attrName>style.visibility</p:attrName>
                                        </p:attrNameLst>
                                      </p:cBhvr>
                                      <p:to>
                                        <p:strVal val="visible"/>
                                      </p:to>
                                    </p:set>
                                    <p:anim calcmode="lin" valueType="num">
                                      <p:cBhvr>
                                        <p:cTn id="41" dur="500" fill="hold"/>
                                        <p:tgtEl>
                                          <p:spTgt spid="205"/>
                                        </p:tgtEl>
                                        <p:attrNameLst>
                                          <p:attrName>ppt_w</p:attrName>
                                        </p:attrNameLst>
                                      </p:cBhvr>
                                      <p:tavLst>
                                        <p:tav tm="0">
                                          <p:val>
                                            <p:fltVal val="0"/>
                                          </p:val>
                                        </p:tav>
                                        <p:tav tm="100000">
                                          <p:val>
                                            <p:strVal val="#ppt_w"/>
                                          </p:val>
                                        </p:tav>
                                      </p:tavLst>
                                    </p:anim>
                                    <p:anim calcmode="lin" valueType="num">
                                      <p:cBhvr>
                                        <p:cTn id="42" dur="500" fill="hold"/>
                                        <p:tgtEl>
                                          <p:spTgt spid="205"/>
                                        </p:tgtEl>
                                        <p:attrNameLst>
                                          <p:attrName>ppt_h</p:attrName>
                                        </p:attrNameLst>
                                      </p:cBhvr>
                                      <p:tavLst>
                                        <p:tav tm="0">
                                          <p:val>
                                            <p:fltVal val="0"/>
                                          </p:val>
                                        </p:tav>
                                        <p:tav tm="100000">
                                          <p:val>
                                            <p:strVal val="#ppt_h"/>
                                          </p:val>
                                        </p:tav>
                                      </p:tavLst>
                                    </p:anim>
                                    <p:anim calcmode="lin" valueType="num">
                                      <p:cBhvr>
                                        <p:cTn id="43" dur="500" fill="hold"/>
                                        <p:tgtEl>
                                          <p:spTgt spid="205"/>
                                        </p:tgtEl>
                                        <p:attrNameLst>
                                          <p:attrName>ppt_x</p:attrName>
                                        </p:attrNameLst>
                                      </p:cBhvr>
                                      <p:tavLst>
                                        <p:tav tm="0" fmla="#ppt_x+(cos(-2*pi*(1-$))*-#ppt_x-sin(-2*pi*(1-$))*(1-#ppt_y))*(1-$)">
                                          <p:val>
                                            <p:fltVal val="0"/>
                                          </p:val>
                                        </p:tav>
                                        <p:tav tm="100000">
                                          <p:val>
                                            <p:fltVal val="1"/>
                                          </p:val>
                                        </p:tav>
                                      </p:tavLst>
                                    </p:anim>
                                    <p:anim calcmode="lin" valueType="num">
                                      <p:cBhvr>
                                        <p:cTn id="44" dur="500" fill="hold"/>
                                        <p:tgtEl>
                                          <p:spTgt spid="205"/>
                                        </p:tgtEl>
                                        <p:attrNameLst>
                                          <p:attrName>ppt_y</p:attrName>
                                        </p:attrNameLst>
                                      </p:cBhvr>
                                      <p:tavLst>
                                        <p:tav tm="0" fmla="#ppt_y+(sin(-2*pi*(1-$))*-#ppt_x+cos(-2*pi*(1-$))*(1-#ppt_y))*(1-$)">
                                          <p:val>
                                            <p:fltVal val="0"/>
                                          </p:val>
                                        </p:tav>
                                        <p:tav tm="100000">
                                          <p:val>
                                            <p:fltVal val="1"/>
                                          </p:val>
                                        </p:tav>
                                      </p:tavLst>
                                    </p:anim>
                                  </p:childTnLst>
                                </p:cTn>
                              </p:par>
                            </p:childTnLst>
                          </p:cTn>
                        </p:par>
                        <p:par>
                          <p:cTn id="45" fill="hold">
                            <p:stCondLst>
                              <p:cond delay="4000"/>
                            </p:stCondLst>
                            <p:childTnLst>
                              <p:par>
                                <p:cTn id="46" presetID="22" presetClass="entr" presetSubtype="8" fill="hold" grpId="9" nodeType="afterEffect">
                                  <p:stCondLst>
                                    <p:cond delay="0"/>
                                  </p:stCondLst>
                                  <p:iterate>
                                    <p:tmAbs val="0"/>
                                  </p:iterate>
                                  <p:childTnLst>
                                    <p:set>
                                      <p:cBhvr>
                                        <p:cTn id="47" fill="hold"/>
                                        <p:tgtEl>
                                          <p:spTgt spid="209"/>
                                        </p:tgtEl>
                                        <p:attrNameLst>
                                          <p:attrName>style.visibility</p:attrName>
                                        </p:attrNameLst>
                                      </p:cBhvr>
                                      <p:to>
                                        <p:strVal val="visible"/>
                                      </p:to>
                                    </p:set>
                                    <p:animEffect transition="in" filter="wipe(left)">
                                      <p:cBhvr>
                                        <p:cTn id="48" dur="500"/>
                                        <p:tgtEl>
                                          <p:spTgt spid="209"/>
                                        </p:tgtEl>
                                      </p:cBhvr>
                                    </p:animEffect>
                                  </p:childTnLst>
                                </p:cTn>
                              </p:par>
                            </p:childTnLst>
                          </p:cTn>
                        </p:par>
                        <p:par>
                          <p:cTn id="49" fill="hold">
                            <p:stCondLst>
                              <p:cond delay="4500"/>
                            </p:stCondLst>
                            <p:childTnLst>
                              <p:par>
                                <p:cTn id="50" presetID="2" presetClass="entr" presetSubtype="2" fill="hold" grpId="10" nodeType="afterEffect">
                                  <p:stCondLst>
                                    <p:cond delay="0"/>
                                  </p:stCondLst>
                                  <p:iterate>
                                    <p:tmAbs val="0"/>
                                  </p:iterate>
                                  <p:childTnLst>
                                    <p:set>
                                      <p:cBhvr>
                                        <p:cTn id="51" fill="hold"/>
                                        <p:tgtEl>
                                          <p:spTgt spid="215"/>
                                        </p:tgtEl>
                                        <p:attrNameLst>
                                          <p:attrName>style.visibility</p:attrName>
                                        </p:attrNameLst>
                                      </p:cBhvr>
                                      <p:to>
                                        <p:strVal val="visible"/>
                                      </p:to>
                                    </p:set>
                                    <p:anim calcmode="lin" valueType="num">
                                      <p:cBhvr>
                                        <p:cTn id="52" dur="500" fill="hold"/>
                                        <p:tgtEl>
                                          <p:spTgt spid="215"/>
                                        </p:tgtEl>
                                        <p:attrNameLst>
                                          <p:attrName>ppt_x</p:attrName>
                                        </p:attrNameLst>
                                      </p:cBhvr>
                                      <p:tavLst>
                                        <p:tav tm="0">
                                          <p:val>
                                            <p:strVal val="1+#ppt_w/2"/>
                                          </p:val>
                                        </p:tav>
                                        <p:tav tm="100000">
                                          <p:val>
                                            <p:strVal val="#ppt_x"/>
                                          </p:val>
                                        </p:tav>
                                      </p:tavLst>
                                    </p:anim>
                                    <p:anim calcmode="lin" valueType="num">
                                      <p:cBhvr>
                                        <p:cTn id="53" dur="500" fill="hold"/>
                                        <p:tgtEl>
                                          <p:spTgt spid="215"/>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2" presetClass="entr" presetSubtype="2" fill="hold" grpId="11" nodeType="afterEffect">
                                  <p:stCondLst>
                                    <p:cond delay="0"/>
                                  </p:stCondLst>
                                  <p:iterate>
                                    <p:tmAbs val="0"/>
                                  </p:iterate>
                                  <p:childTnLst>
                                    <p:set>
                                      <p:cBhvr>
                                        <p:cTn id="56" fill="hold"/>
                                        <p:tgtEl>
                                          <p:spTgt spid="212"/>
                                        </p:tgtEl>
                                        <p:attrNameLst>
                                          <p:attrName>style.visibility</p:attrName>
                                        </p:attrNameLst>
                                      </p:cBhvr>
                                      <p:to>
                                        <p:strVal val="visible"/>
                                      </p:to>
                                    </p:set>
                                    <p:anim calcmode="lin" valueType="num">
                                      <p:cBhvr>
                                        <p:cTn id="57" dur="500" fill="hold"/>
                                        <p:tgtEl>
                                          <p:spTgt spid="212"/>
                                        </p:tgtEl>
                                        <p:attrNameLst>
                                          <p:attrName>ppt_x</p:attrName>
                                        </p:attrNameLst>
                                      </p:cBhvr>
                                      <p:tavLst>
                                        <p:tav tm="0">
                                          <p:val>
                                            <p:strVal val="1+#ppt_w/2"/>
                                          </p:val>
                                        </p:tav>
                                        <p:tav tm="100000">
                                          <p:val>
                                            <p:strVal val="#ppt_x"/>
                                          </p:val>
                                        </p:tav>
                                      </p:tavLst>
                                    </p:anim>
                                    <p:anim calcmode="lin" valueType="num">
                                      <p:cBhvr>
                                        <p:cTn id="58" dur="500" fill="hold"/>
                                        <p:tgtEl>
                                          <p:spTgt spid="212"/>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15" presetClass="entr" presetSubtype="0" fill="hold" grpId="12" nodeType="afterEffect">
                                  <p:stCondLst>
                                    <p:cond delay="0"/>
                                  </p:stCondLst>
                                  <p:iterate>
                                    <p:tmAbs val="0"/>
                                  </p:iterate>
                                  <p:childTnLst>
                                    <p:set>
                                      <p:cBhvr>
                                        <p:cTn id="61" fill="hold"/>
                                        <p:tgtEl>
                                          <p:spTgt spid="202"/>
                                        </p:tgtEl>
                                        <p:attrNameLst>
                                          <p:attrName>style.visibility</p:attrName>
                                        </p:attrNameLst>
                                      </p:cBhvr>
                                      <p:to>
                                        <p:strVal val="visible"/>
                                      </p:to>
                                    </p:set>
                                    <p:anim calcmode="lin" valueType="num">
                                      <p:cBhvr>
                                        <p:cTn id="62" dur="500" fill="hold"/>
                                        <p:tgtEl>
                                          <p:spTgt spid="202"/>
                                        </p:tgtEl>
                                        <p:attrNameLst>
                                          <p:attrName>ppt_w</p:attrName>
                                        </p:attrNameLst>
                                      </p:cBhvr>
                                      <p:tavLst>
                                        <p:tav tm="0">
                                          <p:val>
                                            <p:fltVal val="0"/>
                                          </p:val>
                                        </p:tav>
                                        <p:tav tm="100000">
                                          <p:val>
                                            <p:strVal val="#ppt_w"/>
                                          </p:val>
                                        </p:tav>
                                      </p:tavLst>
                                    </p:anim>
                                    <p:anim calcmode="lin" valueType="num">
                                      <p:cBhvr>
                                        <p:cTn id="63" dur="500" fill="hold"/>
                                        <p:tgtEl>
                                          <p:spTgt spid="202"/>
                                        </p:tgtEl>
                                        <p:attrNameLst>
                                          <p:attrName>ppt_h</p:attrName>
                                        </p:attrNameLst>
                                      </p:cBhvr>
                                      <p:tavLst>
                                        <p:tav tm="0">
                                          <p:val>
                                            <p:fltVal val="0"/>
                                          </p:val>
                                        </p:tav>
                                        <p:tav tm="100000">
                                          <p:val>
                                            <p:strVal val="#ppt_h"/>
                                          </p:val>
                                        </p:tav>
                                      </p:tavLst>
                                    </p:anim>
                                    <p:anim calcmode="lin" valueType="num">
                                      <p:cBhvr>
                                        <p:cTn id="64" dur="500" fill="hold"/>
                                        <p:tgtEl>
                                          <p:spTgt spid="202"/>
                                        </p:tgtEl>
                                        <p:attrNameLst>
                                          <p:attrName>ppt_x</p:attrName>
                                        </p:attrNameLst>
                                      </p:cBhvr>
                                      <p:tavLst>
                                        <p:tav tm="0" fmla="#ppt_x+(cos(-2*pi*(1-$))*-#ppt_x-sin(-2*pi*(1-$))*(1-#ppt_y))*(1-$)">
                                          <p:val>
                                            <p:fltVal val="0"/>
                                          </p:val>
                                        </p:tav>
                                        <p:tav tm="100000">
                                          <p:val>
                                            <p:fltVal val="1"/>
                                          </p:val>
                                        </p:tav>
                                      </p:tavLst>
                                    </p:anim>
                                    <p:anim calcmode="lin" valueType="num">
                                      <p:cBhvr>
                                        <p:cTn id="65" dur="500" fill="hold"/>
                                        <p:tgtEl>
                                          <p:spTgt spid="202"/>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6000"/>
                            </p:stCondLst>
                            <p:childTnLst>
                              <p:par>
                                <p:cTn id="67" presetID="22" presetClass="entr" presetSubtype="8" fill="hold" grpId="13" nodeType="afterEffect">
                                  <p:stCondLst>
                                    <p:cond delay="0"/>
                                  </p:stCondLst>
                                  <p:iterate>
                                    <p:tmAbs val="0"/>
                                  </p:iterate>
                                  <p:childTnLst>
                                    <p:set>
                                      <p:cBhvr>
                                        <p:cTn id="68" fill="hold"/>
                                        <p:tgtEl>
                                          <p:spTgt spid="210"/>
                                        </p:tgtEl>
                                        <p:attrNameLst>
                                          <p:attrName>style.visibility</p:attrName>
                                        </p:attrNameLst>
                                      </p:cBhvr>
                                      <p:to>
                                        <p:strVal val="visible"/>
                                      </p:to>
                                    </p:set>
                                    <p:animEffect transition="in" filter="wipe(left)">
                                      <p:cBhvr>
                                        <p:cTn id="69" dur="500"/>
                                        <p:tgtEl>
                                          <p:spTgt spid="210"/>
                                        </p:tgtEl>
                                      </p:cBhvr>
                                    </p:animEffect>
                                  </p:childTnLst>
                                </p:cTn>
                              </p:par>
                            </p:childTnLst>
                          </p:cTn>
                        </p:par>
                        <p:par>
                          <p:cTn id="70" fill="hold">
                            <p:stCondLst>
                              <p:cond delay="6500"/>
                            </p:stCondLst>
                            <p:childTnLst>
                              <p:par>
                                <p:cTn id="71" presetID="2" presetClass="entr" presetSubtype="2" fill="hold" grpId="14" nodeType="afterEffect">
                                  <p:stCondLst>
                                    <p:cond delay="0"/>
                                  </p:stCondLst>
                                  <p:iterate>
                                    <p:tmAbs val="0"/>
                                  </p:iterate>
                                  <p:childTnLst>
                                    <p:set>
                                      <p:cBhvr>
                                        <p:cTn id="72" fill="hold"/>
                                        <p:tgtEl>
                                          <p:spTgt spid="216"/>
                                        </p:tgtEl>
                                        <p:attrNameLst>
                                          <p:attrName>style.visibility</p:attrName>
                                        </p:attrNameLst>
                                      </p:cBhvr>
                                      <p:to>
                                        <p:strVal val="visible"/>
                                      </p:to>
                                    </p:set>
                                    <p:anim calcmode="lin" valueType="num">
                                      <p:cBhvr>
                                        <p:cTn id="73" dur="500" fill="hold"/>
                                        <p:tgtEl>
                                          <p:spTgt spid="216"/>
                                        </p:tgtEl>
                                        <p:attrNameLst>
                                          <p:attrName>ppt_x</p:attrName>
                                        </p:attrNameLst>
                                      </p:cBhvr>
                                      <p:tavLst>
                                        <p:tav tm="0">
                                          <p:val>
                                            <p:strVal val="1+#ppt_w/2"/>
                                          </p:val>
                                        </p:tav>
                                        <p:tav tm="100000">
                                          <p:val>
                                            <p:strVal val="#ppt_x"/>
                                          </p:val>
                                        </p:tav>
                                      </p:tavLst>
                                    </p:anim>
                                    <p:anim calcmode="lin" valueType="num">
                                      <p:cBhvr>
                                        <p:cTn id="74" dur="500" fill="hold"/>
                                        <p:tgtEl>
                                          <p:spTgt spid="216"/>
                                        </p:tgtEl>
                                        <p:attrNameLst>
                                          <p:attrName>ppt_y</p:attrName>
                                        </p:attrNameLst>
                                      </p:cBhvr>
                                      <p:tavLst>
                                        <p:tav tm="0">
                                          <p:val>
                                            <p:strVal val="#ppt_y"/>
                                          </p:val>
                                        </p:tav>
                                        <p:tav tm="100000">
                                          <p:val>
                                            <p:strVal val="#ppt_y"/>
                                          </p:val>
                                        </p:tav>
                                      </p:tavLst>
                                    </p:anim>
                                  </p:childTnLst>
                                </p:cTn>
                              </p:par>
                            </p:childTnLst>
                          </p:cTn>
                        </p:par>
                        <p:par>
                          <p:cTn id="75" fill="hold">
                            <p:stCondLst>
                              <p:cond delay="7000"/>
                            </p:stCondLst>
                            <p:childTnLst>
                              <p:par>
                                <p:cTn id="76" presetID="2" presetClass="entr" presetSubtype="2" fill="hold" grpId="15" nodeType="afterEffect">
                                  <p:stCondLst>
                                    <p:cond delay="0"/>
                                  </p:stCondLst>
                                  <p:iterate>
                                    <p:tmAbs val="0"/>
                                  </p:iterate>
                                  <p:childTnLst>
                                    <p:set>
                                      <p:cBhvr>
                                        <p:cTn id="77" fill="hold"/>
                                        <p:tgtEl>
                                          <p:spTgt spid="213"/>
                                        </p:tgtEl>
                                        <p:attrNameLst>
                                          <p:attrName>style.visibility</p:attrName>
                                        </p:attrNameLst>
                                      </p:cBhvr>
                                      <p:to>
                                        <p:strVal val="visible"/>
                                      </p:to>
                                    </p:set>
                                    <p:anim calcmode="lin" valueType="num">
                                      <p:cBhvr>
                                        <p:cTn id="78" dur="500" fill="hold"/>
                                        <p:tgtEl>
                                          <p:spTgt spid="213"/>
                                        </p:tgtEl>
                                        <p:attrNameLst>
                                          <p:attrName>ppt_x</p:attrName>
                                        </p:attrNameLst>
                                      </p:cBhvr>
                                      <p:tavLst>
                                        <p:tav tm="0">
                                          <p:val>
                                            <p:strVal val="1+#ppt_w/2"/>
                                          </p:val>
                                        </p:tav>
                                        <p:tav tm="100000">
                                          <p:val>
                                            <p:strVal val="#ppt_x"/>
                                          </p:val>
                                        </p:tav>
                                      </p:tavLst>
                                    </p:anim>
                                    <p:anim calcmode="lin" valueType="num">
                                      <p:cBhvr>
                                        <p:cTn id="79" dur="500" fill="hold"/>
                                        <p:tgtEl>
                                          <p:spTgt spid="2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1" animBg="1" advAuto="0"/>
      <p:bldP spid="197" grpId="3" animBg="1" advAuto="0"/>
      <p:bldP spid="198" grpId="2" animBg="1" advAuto="0"/>
      <p:bldP spid="199" grpId="7" animBg="1" advAuto="0"/>
      <p:bldP spid="202" grpId="12" animBg="1" advAuto="0"/>
      <p:bldP spid="205" grpId="8" animBg="1" advAuto="0"/>
      <p:bldP spid="208" grpId="4" animBg="1" advAuto="0"/>
      <p:bldP spid="209" grpId="9" animBg="1" advAuto="0"/>
      <p:bldP spid="210" grpId="13" animBg="1" advAuto="0"/>
      <p:bldP spid="211" grpId="5" animBg="1" advAuto="0"/>
      <p:bldP spid="212" grpId="11" animBg="1" advAuto="0"/>
      <p:bldP spid="213" grpId="15" animBg="1" advAuto="0"/>
      <p:bldP spid="214" grpId="6" animBg="1" advAuto="0"/>
      <p:bldP spid="215" grpId="10" animBg="1" advAuto="0"/>
      <p:bldP spid="216" grpId="14" animBg="1" advAuto="0"/>
    </p:bldLst>
  </p:timing>
</p:sld>
</file>

<file path=ppt/theme/theme1.xml><?xml version="1.0" encoding="utf-8"?>
<a:theme xmlns:a="http://schemas.openxmlformats.org/drawingml/2006/main" name="Office 主题">
  <a:themeElements>
    <a:clrScheme name="Office 主题">
      <a:dk1>
        <a:srgbClr val="000000"/>
      </a:dk1>
      <a:lt1>
        <a:srgbClr val="000000"/>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主题">
      <a:majorFont>
        <a:latin typeface="Helvetica"/>
        <a:ea typeface="Helvetica"/>
        <a:cs typeface="Helvetica"/>
      </a:majorFont>
      <a:minorFont>
        <a:latin typeface="Calibri"/>
        <a:ea typeface="Calibri"/>
        <a:cs typeface="Calibri"/>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678</Words>
  <Application>Microsoft Office PowerPoint</Application>
  <PresentationFormat>全屏显示(16:9)</PresentationFormat>
  <Paragraphs>139</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Lato Hairline</vt:lpstr>
      <vt:lpstr>Lato Light</vt:lpstr>
      <vt:lpstr>Lato Regular</vt:lpstr>
      <vt:lpstr>华文细黑</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熊茂祥</cp:lastModifiedBy>
  <cp:revision>5</cp:revision>
  <dcterms:modified xsi:type="dcterms:W3CDTF">2018-01-10T14:59:37Z</dcterms:modified>
</cp:coreProperties>
</file>