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83" r:id="rId3"/>
    <p:sldId id="257" r:id="rId4"/>
    <p:sldId id="282" r:id="rId5"/>
    <p:sldId id="264" r:id="rId6"/>
    <p:sldId id="258" r:id="rId7"/>
    <p:sldId id="268" r:id="rId8"/>
    <p:sldId id="265" r:id="rId9"/>
    <p:sldId id="259" r:id="rId10"/>
    <p:sldId id="260" r:id="rId11"/>
    <p:sldId id="272" r:id="rId12"/>
    <p:sldId id="262" r:id="rId13"/>
    <p:sldId id="261" r:id="rId14"/>
    <p:sldId id="266" r:id="rId15"/>
    <p:sldId id="278" r:id="rId16"/>
    <p:sldId id="281" r:id="rId17"/>
    <p:sldId id="279" r:id="rId18"/>
    <p:sldId id="280" r:id="rId19"/>
    <p:sldId id="263" r:id="rId20"/>
    <p:sldId id="267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CA48FAC2-3247-4A4A-8FB5-2FEFB7C64768}">
          <p14:sldIdLst>
            <p14:sldId id="256"/>
            <p14:sldId id="283"/>
            <p14:sldId id="257"/>
            <p14:sldId id="282"/>
            <p14:sldId id="264"/>
            <p14:sldId id="258"/>
            <p14:sldId id="268"/>
            <p14:sldId id="265"/>
            <p14:sldId id="259"/>
            <p14:sldId id="260"/>
            <p14:sldId id="272"/>
            <p14:sldId id="262"/>
            <p14:sldId id="261"/>
            <p14:sldId id="266"/>
            <p14:sldId id="278"/>
            <p14:sldId id="281"/>
            <p14:sldId id="279"/>
            <p14:sldId id="280"/>
            <p14:sldId id="263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cky" initials="l" lastIdx="3" clrIdx="0">
    <p:extLst>
      <p:ext uri="{19B8F6BF-5375-455C-9EA6-DF929625EA0E}">
        <p15:presenceInfo xmlns:p15="http://schemas.microsoft.com/office/powerpoint/2012/main" userId="luck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FF0000"/>
    <a:srgbClr val="7030A0"/>
    <a:srgbClr val="C55A11"/>
    <a:srgbClr val="54823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 varScale="1">
        <p:scale>
          <a:sx n="89" d="100"/>
          <a:sy n="89" d="100"/>
        </p:scale>
        <p:origin x="68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12A537-8FA9-4827-9208-4E61A0C6524D}" type="datetimeFigureOut">
              <a:rPr lang="zh-CN" altLang="en-US" smtClean="0"/>
              <a:t>2016/4/11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zh-CN" altLang="en-US"/>
              <a:t>熊茂祥 </a:t>
            </a:r>
            <a:r>
              <a:rPr lang="en-US" altLang="zh-CN"/>
              <a:t>www.cat-home.org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60582A-91C8-4550-9AEE-75B98E68AC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268701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F52029-6009-4E8E-B5F7-BFE4F2117CE6}" type="datetimeFigureOut">
              <a:rPr lang="zh-CN" altLang="en-US" smtClean="0"/>
              <a:t>2016/4/11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zh-CN" altLang="en-US"/>
              <a:t>熊茂祥 </a:t>
            </a:r>
            <a:r>
              <a:rPr lang="en-US" altLang="zh-CN"/>
              <a:t>www.cat-home.org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15A879-821F-4CDF-8AC3-B5E100EB8F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31548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7FEB-B24F-4328-85E9-4DD5615CAD5B}" type="datetime1">
              <a:rPr lang="zh-CN" altLang="en-US" smtClean="0"/>
              <a:t>2016/4/11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熊茂祥 </a:t>
            </a:r>
            <a:r>
              <a:rPr lang="en-US" altLang="zh-CN"/>
              <a:t>www.cat-home.org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921C-9982-42D9-B6AB-DDB3F80DA7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309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DEEAD-E2DC-4EE4-A9A0-2A6379239ADD}" type="datetime1">
              <a:rPr lang="zh-CN" altLang="en-US" smtClean="0"/>
              <a:t>2016/4/11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熊茂祥 </a:t>
            </a:r>
            <a:r>
              <a:rPr lang="en-US" altLang="zh-CN"/>
              <a:t>www.cat-home.org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921C-9982-42D9-B6AB-DDB3F80DA7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3719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6F0C-A47F-4A28-AB32-6647910D1C5A}" type="datetime1">
              <a:rPr lang="zh-CN" altLang="en-US" smtClean="0"/>
              <a:t>2016/4/11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熊茂祥 </a:t>
            </a:r>
            <a:r>
              <a:rPr lang="en-US" altLang="zh-CN"/>
              <a:t>www.cat-home.org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921C-9982-42D9-B6AB-DDB3F80DA7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960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8F622-92D9-4988-A1AD-C07850C690BE}" type="datetime1">
              <a:rPr lang="zh-CN" altLang="en-US" smtClean="0"/>
              <a:t>2016/4/11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熊茂祥 </a:t>
            </a:r>
            <a:r>
              <a:rPr lang="en-US" altLang="zh-CN"/>
              <a:t>www.cat-home.org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921C-9982-42D9-B6AB-DDB3F80DA7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355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0C3D7-9EFF-437D-91ED-5C6FDDAE8B8D}" type="datetime1">
              <a:rPr lang="zh-CN" altLang="en-US" smtClean="0"/>
              <a:t>2016/4/11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熊茂祥 </a:t>
            </a:r>
            <a:r>
              <a:rPr lang="en-US" altLang="zh-CN"/>
              <a:t>www.cat-home.org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921C-9982-42D9-B6AB-DDB3F80DA7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995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5CB70-AE4A-4673-B4FE-8EB3351038D2}" type="datetime1">
              <a:rPr lang="zh-CN" altLang="en-US" smtClean="0"/>
              <a:t>2016/4/11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熊茂祥 </a:t>
            </a:r>
            <a:r>
              <a:rPr lang="en-US" altLang="zh-CN"/>
              <a:t>www.cat-home.org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921C-9982-42D9-B6AB-DDB3F80DA7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6131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058C5-6509-4691-9EB9-F861093DB7A2}" type="datetime1">
              <a:rPr lang="zh-CN" altLang="en-US" smtClean="0"/>
              <a:t>2016/4/11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熊茂祥 </a:t>
            </a:r>
            <a:r>
              <a:rPr lang="en-US" altLang="zh-CN"/>
              <a:t>www.cat-home.org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921C-9982-42D9-B6AB-DDB3F80DA7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548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57D7F-1FD5-4685-932E-8E3163711852}" type="datetime1">
              <a:rPr lang="zh-CN" altLang="en-US" smtClean="0"/>
              <a:t>2016/4/11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熊茂祥 </a:t>
            </a:r>
            <a:r>
              <a:rPr lang="en-US" altLang="zh-CN"/>
              <a:t>www.cat-home.org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921C-9982-42D9-B6AB-DDB3F80DA7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8236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8F846-F8A8-4156-A23B-98D39A519E05}" type="datetime1">
              <a:rPr lang="zh-CN" altLang="en-US" smtClean="0"/>
              <a:t>2016/4/11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熊茂祥 </a:t>
            </a:r>
            <a:r>
              <a:rPr lang="en-US" altLang="zh-CN"/>
              <a:t>www.cat-home.org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921C-9982-42D9-B6AB-DDB3F80DA7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911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A53E1-5544-4434-89C3-1B6FA36EBBAC}" type="datetime1">
              <a:rPr lang="zh-CN" altLang="en-US" smtClean="0"/>
              <a:t>2016/4/11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熊茂祥 </a:t>
            </a:r>
            <a:r>
              <a:rPr lang="en-US" altLang="zh-CN"/>
              <a:t>www.cat-home.org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921C-9982-42D9-B6AB-DDB3F80DA7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745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7B58B-0ED0-4D34-B5B9-0CB9A39ABA43}" type="datetime1">
              <a:rPr lang="zh-CN" altLang="en-US" smtClean="0"/>
              <a:t>2016/4/11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熊茂祥 </a:t>
            </a:r>
            <a:r>
              <a:rPr lang="en-US" altLang="zh-CN"/>
              <a:t>www.cat-home.org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921C-9982-42D9-B6AB-DDB3F80DA7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959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327CE-1630-4653-A6F3-20873A45860A}" type="datetime1">
              <a:rPr lang="zh-CN" altLang="en-US" smtClean="0"/>
              <a:t>2016/4/11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/>
              <a:t>熊茂祥 </a:t>
            </a:r>
            <a:r>
              <a:rPr lang="en-US" altLang="zh-CN"/>
              <a:t>www.cat-home.org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3921C-9982-42D9-B6AB-DDB3F80DA7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591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808062" y="2184151"/>
            <a:ext cx="8752781" cy="759503"/>
          </a:xfrm>
        </p:spPr>
        <p:txBody>
          <a:bodyPr>
            <a:noAutofit/>
          </a:bodyPr>
          <a:lstStyle/>
          <a:p>
            <a:pPr algn="l"/>
            <a:r>
              <a:rPr lang="zh-CN" altLang="en-US" sz="4800" dirty="0"/>
              <a:t>邻居服务及广播流量攻击与防御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熊茂祥 </a:t>
            </a:r>
            <a:r>
              <a:rPr lang="en-US" altLang="zh-CN" dirty="0"/>
              <a:t>www.cat-home.org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921C-9982-42D9-B6AB-DDB3F80DA774}" type="slidenum">
              <a:rPr lang="zh-CN" altLang="en-US" smtClean="0"/>
              <a:t>1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609868" y="3320964"/>
            <a:ext cx="51491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/>
              <a:t>MUM </a:t>
            </a:r>
            <a:r>
              <a:rPr lang="zh-CN" altLang="en-US" sz="4000" dirty="0"/>
              <a:t>上海</a:t>
            </a:r>
            <a:r>
              <a:rPr lang="en-US" altLang="zh-CN" sz="4000" dirty="0"/>
              <a:t>  2016/4/10</a:t>
            </a:r>
            <a:endParaRPr lang="zh-CN" altLang="en-US" sz="4000" dirty="0"/>
          </a:p>
        </p:txBody>
      </p:sp>
      <p:sp>
        <p:nvSpPr>
          <p:cNvPr id="6" name="文本框 5"/>
          <p:cNvSpPr txBox="1"/>
          <p:nvPr/>
        </p:nvSpPr>
        <p:spPr>
          <a:xfrm>
            <a:off x="4772025" y="4511250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/>
              <a:t>演讲人：熊茂祥</a:t>
            </a:r>
          </a:p>
        </p:txBody>
      </p:sp>
    </p:spTree>
    <p:extLst>
      <p:ext uri="{BB962C8B-B14F-4D97-AF65-F5344CB8AC3E}">
        <p14:creationId xmlns:p14="http://schemas.microsoft.com/office/powerpoint/2010/main" val="737275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4785" y="404445"/>
            <a:ext cx="11028484" cy="584688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CN" sz="3200" dirty="0"/>
              <a:t>5.</a:t>
            </a:r>
            <a:r>
              <a:rPr lang="zh-CN" altLang="en-US" sz="3200" dirty="0"/>
              <a:t>以上图片充分展示了攻击威力的强大。</a:t>
            </a:r>
            <a:endParaRPr lang="en-US" altLang="zh-CN" sz="3200" dirty="0"/>
          </a:p>
          <a:p>
            <a:pPr marL="0" indent="0">
              <a:lnSpc>
                <a:spcPct val="100000"/>
              </a:lnSpc>
              <a:buNone/>
            </a:pPr>
            <a:endParaRPr lang="en-US" altLang="zh-CN" sz="3200" dirty="0"/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3200" dirty="0"/>
              <a:t>6.</a:t>
            </a:r>
            <a:r>
              <a:rPr lang="zh-CN" altLang="en-US" sz="3200" dirty="0"/>
              <a:t>同时被攻击的还不止这一台</a:t>
            </a:r>
            <a:r>
              <a:rPr lang="en-US" altLang="zh-CN" sz="3200" dirty="0"/>
              <a:t>RB951</a:t>
            </a:r>
            <a:r>
              <a:rPr lang="zh-CN" altLang="en-US" sz="3200" dirty="0"/>
              <a:t>设备，而是整个广播域里的所有设备，包含非</a:t>
            </a:r>
            <a:r>
              <a:rPr lang="en-US" altLang="zh-CN" sz="3200" dirty="0"/>
              <a:t>ROS</a:t>
            </a:r>
            <a:r>
              <a:rPr lang="zh-CN" altLang="en-US" sz="3200" dirty="0"/>
              <a:t>系统的设备。（不具备邻居服务的设备会受到广播包流量攻击。具备邻居服务的设备会受到双重攻击。）</a:t>
            </a:r>
            <a:endParaRPr lang="en-US" altLang="zh-CN" sz="3200" dirty="0"/>
          </a:p>
          <a:p>
            <a:pPr marL="0" indent="0">
              <a:lnSpc>
                <a:spcPct val="100000"/>
              </a:lnSpc>
              <a:buNone/>
            </a:pPr>
            <a:endParaRPr lang="en-US" altLang="zh-CN" sz="3200" dirty="0"/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3200" dirty="0"/>
              <a:t>7.</a:t>
            </a:r>
            <a:r>
              <a:rPr lang="zh-CN" altLang="en-US" sz="3200" dirty="0"/>
              <a:t>在普通网络环境中使用该程序进行攻击，和攻击者处于同一广播域的网络将极有可能瘫痪。</a:t>
            </a:r>
            <a:endParaRPr lang="en-US" altLang="zh-CN" sz="3200" dirty="0"/>
          </a:p>
          <a:p>
            <a:pPr marL="0" indent="0">
              <a:lnSpc>
                <a:spcPct val="100000"/>
              </a:lnSpc>
              <a:buNone/>
            </a:pPr>
            <a:endParaRPr lang="en-US" altLang="zh-CN" sz="2100" dirty="0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熊茂祥 </a:t>
            </a:r>
            <a:r>
              <a:rPr lang="en-US" altLang="zh-CN" dirty="0"/>
              <a:t>www.cat-home.org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921C-9982-42D9-B6AB-DDB3F80DA774}" type="slidenum">
              <a:rPr lang="zh-CN" altLang="en-US" smtClean="0"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1233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熊茂祥 </a:t>
            </a:r>
            <a:r>
              <a:rPr lang="en-US" altLang="zh-CN"/>
              <a:t>www.cat-home.org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921C-9982-42D9-B6AB-DDB3F80DA774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2" name="邻居服务及广播流量攻击与防御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9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338749"/>
            <a:ext cx="10515600" cy="854320"/>
          </a:xfrm>
        </p:spPr>
        <p:txBody>
          <a:bodyPr>
            <a:normAutofit/>
          </a:bodyPr>
          <a:lstStyle/>
          <a:p>
            <a:r>
              <a:rPr lang="zh-CN" altLang="en-US" sz="4000" dirty="0"/>
              <a:t>三</a:t>
            </a:r>
            <a:r>
              <a:rPr lang="en-US" altLang="zh-CN" sz="4000" dirty="0"/>
              <a:t>.</a:t>
            </a:r>
            <a:r>
              <a:rPr lang="zh-CN" altLang="en-US" sz="4000" dirty="0"/>
              <a:t>邻居攻击数据包结构。</a:t>
            </a:r>
            <a:endParaRPr lang="zh-CN" altLang="en-US" sz="4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1693" y="1544271"/>
            <a:ext cx="11553092" cy="114035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CN" sz="3200" dirty="0"/>
              <a:t>1.</a:t>
            </a:r>
            <a:r>
              <a:rPr lang="zh-CN" altLang="en-US" sz="3200" dirty="0"/>
              <a:t>邻居数据包由</a:t>
            </a:r>
            <a:r>
              <a:rPr lang="en-US" altLang="zh-CN" sz="3200" dirty="0"/>
              <a:t>MAC</a:t>
            </a:r>
            <a:r>
              <a:rPr lang="zh-CN" altLang="en-US" sz="3200" dirty="0"/>
              <a:t>，系统标识，系统版本，品牌，序列号，设备名，广播接口名组成。</a:t>
            </a:r>
            <a:endParaRPr lang="en-US" altLang="zh-CN" sz="32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26" y="2911796"/>
            <a:ext cx="11931137" cy="3444554"/>
          </a:xfrm>
          <a:prstGeom prst="rect">
            <a:avLst/>
          </a:prstGeom>
        </p:spPr>
      </p:pic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熊茂祥 </a:t>
            </a:r>
            <a:r>
              <a:rPr lang="en-US" altLang="zh-CN" dirty="0"/>
              <a:t>www.cat-home.org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921C-9982-42D9-B6AB-DDB3F80DA774}" type="slidenum">
              <a:rPr lang="zh-CN" altLang="en-US" smtClean="0"/>
              <a:t>12</a:t>
            </a:fld>
            <a:endParaRPr lang="zh-CN" altLang="en-US"/>
          </a:p>
        </p:txBody>
      </p:sp>
      <p:cxnSp>
        <p:nvCxnSpPr>
          <p:cNvPr id="11" name="直接连接符 10"/>
          <p:cNvCxnSpPr/>
          <p:nvPr/>
        </p:nvCxnSpPr>
        <p:spPr>
          <a:xfrm>
            <a:off x="931985" y="6005146"/>
            <a:ext cx="10462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9779976" y="6005146"/>
            <a:ext cx="4454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10436469" y="6005146"/>
            <a:ext cx="84406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11544300" y="6005146"/>
            <a:ext cx="3604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9073662" y="6115448"/>
            <a:ext cx="1670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9917723" y="6115448"/>
            <a:ext cx="5187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10665069" y="6115448"/>
            <a:ext cx="6887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9073662" y="6233746"/>
            <a:ext cx="7063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5922627" y="4521666"/>
            <a:ext cx="1300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RB951UI</a:t>
            </a:r>
            <a:endParaRPr lang="zh-CN" altLang="en-US" sz="2400" dirty="0"/>
          </a:p>
        </p:txBody>
      </p:sp>
      <p:sp>
        <p:nvSpPr>
          <p:cNvPr id="18" name="文本框 17"/>
          <p:cNvSpPr txBox="1"/>
          <p:nvPr/>
        </p:nvSpPr>
        <p:spPr>
          <a:xfrm>
            <a:off x="7357744" y="4530290"/>
            <a:ext cx="1927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6.33.3(stable)</a:t>
            </a:r>
            <a:endParaRPr lang="zh-CN" altLang="en-US" sz="2400" dirty="0"/>
          </a:p>
        </p:txBody>
      </p:sp>
      <p:sp>
        <p:nvSpPr>
          <p:cNvPr id="20" name="文本框 19"/>
          <p:cNvSpPr txBox="1"/>
          <p:nvPr/>
        </p:nvSpPr>
        <p:spPr>
          <a:xfrm>
            <a:off x="9549360" y="4523697"/>
            <a:ext cx="1255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Mikrotik</a:t>
            </a:r>
            <a:endParaRPr lang="zh-CN" altLang="en-US" sz="2400" dirty="0"/>
          </a:p>
        </p:txBody>
      </p:sp>
      <p:sp>
        <p:nvSpPr>
          <p:cNvPr id="22" name="文本框 21"/>
          <p:cNvSpPr txBox="1"/>
          <p:nvPr/>
        </p:nvSpPr>
        <p:spPr>
          <a:xfrm>
            <a:off x="5924834" y="4883726"/>
            <a:ext cx="1694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9JZU-X7JM</a:t>
            </a:r>
            <a:endParaRPr lang="zh-CN" altLang="en-US" sz="2400" dirty="0"/>
          </a:p>
        </p:txBody>
      </p:sp>
      <p:sp>
        <p:nvSpPr>
          <p:cNvPr id="9" name="文本框 8"/>
          <p:cNvSpPr txBox="1"/>
          <p:nvPr/>
        </p:nvSpPr>
        <p:spPr>
          <a:xfrm>
            <a:off x="7700060" y="4899721"/>
            <a:ext cx="2210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RB951UI-2HnD</a:t>
            </a:r>
            <a:endParaRPr lang="zh-CN" altLang="en-US" sz="2400" dirty="0"/>
          </a:p>
        </p:txBody>
      </p:sp>
      <p:sp>
        <p:nvSpPr>
          <p:cNvPr id="10" name="文本框 9"/>
          <p:cNvSpPr txBox="1"/>
          <p:nvPr/>
        </p:nvSpPr>
        <p:spPr>
          <a:xfrm>
            <a:off x="5922627" y="5248851"/>
            <a:ext cx="1806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bridge-local</a:t>
            </a:r>
            <a:endParaRPr lang="zh-CN" altLang="en-US" sz="2400" dirty="0"/>
          </a:p>
        </p:txBody>
      </p:sp>
      <p:sp>
        <p:nvSpPr>
          <p:cNvPr id="12" name="文本框 11"/>
          <p:cNvSpPr txBox="1"/>
          <p:nvPr/>
        </p:nvSpPr>
        <p:spPr>
          <a:xfrm>
            <a:off x="1711354" y="4885011"/>
            <a:ext cx="2486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000C42C3F26F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7186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20" grpId="0"/>
      <p:bldP spid="22" grpId="0"/>
      <p:bldP spid="9" grpId="0"/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6485" y="314463"/>
            <a:ext cx="7064229" cy="1027447"/>
          </a:xfrm>
        </p:spPr>
        <p:txBody>
          <a:bodyPr>
            <a:normAutofit/>
          </a:bodyPr>
          <a:lstStyle/>
          <a:p>
            <a:r>
              <a:rPr lang="zh-CN" altLang="en-US" sz="4000" dirty="0"/>
              <a:t>四</a:t>
            </a:r>
            <a:r>
              <a:rPr lang="en-US" altLang="zh-CN" sz="4000" dirty="0"/>
              <a:t>. </a:t>
            </a:r>
            <a:r>
              <a:rPr lang="zh-CN" altLang="en-US" sz="4000" dirty="0"/>
              <a:t>如何防御邻居服务攻击。</a:t>
            </a:r>
            <a:endParaRPr lang="zh-CN" altLang="en-US" sz="4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2557463"/>
            <a:ext cx="10521936" cy="313610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CN" sz="3200" dirty="0"/>
              <a:t>1.</a:t>
            </a:r>
            <a:r>
              <a:rPr lang="zh-CN" altLang="en-US" sz="3200" dirty="0"/>
              <a:t>以下防范邻居服务攻击的方法</a:t>
            </a:r>
            <a:endParaRPr lang="en-US" altLang="zh-CN" sz="3200" dirty="0"/>
          </a:p>
          <a:p>
            <a:pPr marL="0" indent="0">
              <a:lnSpc>
                <a:spcPct val="100000"/>
              </a:lnSpc>
              <a:buNone/>
            </a:pPr>
            <a:endParaRPr lang="en-US" altLang="zh-CN" sz="2100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100" dirty="0"/>
              <a:t>           </a:t>
            </a:r>
            <a:r>
              <a:rPr lang="en-US" altLang="zh-CN" sz="3200" dirty="0"/>
              <a:t>Mikrotik</a:t>
            </a:r>
            <a:r>
              <a:rPr lang="zh-CN" altLang="en-US" sz="3200" dirty="0"/>
              <a:t>邻居服务使用</a:t>
            </a:r>
            <a:r>
              <a:rPr lang="en-US" altLang="zh-CN" sz="3200" dirty="0"/>
              <a:t>UDP 5678</a:t>
            </a:r>
            <a:r>
              <a:rPr lang="zh-CN" altLang="en-US" sz="3200" dirty="0"/>
              <a:t>端口。我们可以关闭邻居服务里的所有接口。这样即使收到邻居服务的数据包也不会进行处理。</a:t>
            </a:r>
            <a:r>
              <a:rPr lang="en-US" altLang="zh-CN" sz="3200" dirty="0"/>
              <a:t>(/ip neighbor discovery disable [find])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熊茂祥 </a:t>
            </a:r>
            <a:r>
              <a:rPr lang="en-US" altLang="zh-CN" dirty="0"/>
              <a:t>www.cat-home.org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921C-9982-42D9-B6AB-DDB3F80DA774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3720" y="126357"/>
            <a:ext cx="5137798" cy="343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290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57250" y="1401029"/>
            <a:ext cx="10706100" cy="396392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CN" sz="3200" dirty="0"/>
              <a:t>2.</a:t>
            </a:r>
            <a:r>
              <a:rPr lang="zh-CN" altLang="en-US" sz="3200" dirty="0"/>
              <a:t>以下为防范广播流量攻击的方法</a:t>
            </a:r>
            <a:endParaRPr lang="en-US" altLang="zh-CN" sz="3200" dirty="0"/>
          </a:p>
          <a:p>
            <a:pPr marL="0" indent="0">
              <a:lnSpc>
                <a:spcPct val="100000"/>
              </a:lnSpc>
              <a:buNone/>
            </a:pPr>
            <a:endParaRPr lang="en-US" altLang="zh-CN" sz="3200" dirty="0"/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3200" dirty="0"/>
              <a:t>       </a:t>
            </a:r>
            <a:r>
              <a:rPr lang="zh-CN" altLang="en-US" sz="3200" dirty="0"/>
              <a:t>防御广播流量攻击需要使用交换机进行</a:t>
            </a:r>
            <a:r>
              <a:rPr lang="en-US" altLang="zh-CN" sz="3200" dirty="0"/>
              <a:t>VLAN</a:t>
            </a:r>
            <a:r>
              <a:rPr lang="zh-CN" altLang="en-US" sz="3200" dirty="0"/>
              <a:t>隔离，再使用三层交换转发至路由。如果使用</a:t>
            </a:r>
            <a:r>
              <a:rPr lang="en-US" altLang="zh-CN" sz="3200" dirty="0"/>
              <a:t>802.1Q VLAN</a:t>
            </a:r>
            <a:r>
              <a:rPr lang="zh-CN" altLang="en-US" sz="3200" dirty="0"/>
              <a:t>对接到路由</a:t>
            </a:r>
            <a:r>
              <a:rPr lang="en-US" altLang="zh-CN" sz="3200" dirty="0"/>
              <a:t>,</a:t>
            </a:r>
            <a:r>
              <a:rPr lang="zh-CN" altLang="en-US" sz="3200" dirty="0"/>
              <a:t>广播流量将仍然会转发到路由，这样当然是不行的。</a:t>
            </a:r>
            <a:r>
              <a:rPr lang="en-US" altLang="zh-CN" sz="3200" dirty="0"/>
              <a:t>VLAN</a:t>
            </a:r>
            <a:r>
              <a:rPr lang="zh-CN" altLang="en-US" sz="3200" dirty="0"/>
              <a:t>隔离后可以确保广播流量只存在于和攻击者同</a:t>
            </a:r>
            <a:r>
              <a:rPr lang="en-US" altLang="zh-CN" sz="3200" dirty="0"/>
              <a:t>VLAN</a:t>
            </a:r>
            <a:r>
              <a:rPr lang="zh-CN" altLang="en-US" sz="3200" dirty="0"/>
              <a:t>的网络中。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熊茂祥 </a:t>
            </a:r>
            <a:r>
              <a:rPr lang="en-US" altLang="zh-CN"/>
              <a:t>www.cat-home.org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921C-9982-42D9-B6AB-DDB3F80DA774}" type="slidenum">
              <a:rPr lang="zh-CN" altLang="en-US" smtClean="0"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3131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17326" y="247346"/>
            <a:ext cx="11557347" cy="601566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CN" altLang="en-US" sz="3200" dirty="0"/>
              <a:t>       对于目前只有普通交换机的环境里，如果改变现有网络结构大家一定觉得很不方便，并且会有一些连带的设备需要改变配置，工作量很大。</a:t>
            </a:r>
            <a:endParaRPr lang="en-US" altLang="zh-CN" sz="3200" dirty="0"/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3200" dirty="0">
                <a:solidFill>
                  <a:schemeClr val="bg2">
                    <a:lumMod val="75000"/>
                  </a:schemeClr>
                </a:solidFill>
              </a:rPr>
              <a:t>       </a:t>
            </a:r>
            <a:endParaRPr lang="en-US" altLang="zh-CN" sz="3200" dirty="0"/>
          </a:p>
          <a:p>
            <a:pPr marL="0" indent="0">
              <a:buNone/>
            </a:pPr>
            <a:r>
              <a:rPr lang="zh-CN" altLang="en-US" sz="3200" dirty="0"/>
              <a:t>       大家一定想知道有没有更简单的防御方法，当然有！</a:t>
            </a:r>
            <a:endParaRPr lang="en-US" altLang="zh-CN" sz="3200" dirty="0"/>
          </a:p>
          <a:p>
            <a:pPr marL="0" indent="0">
              <a:buNone/>
            </a:pPr>
            <a:r>
              <a:rPr lang="en-US" altLang="zh-CN" sz="3200" dirty="0"/>
              <a:t>       </a:t>
            </a:r>
          </a:p>
          <a:p>
            <a:pPr marL="0" indent="0">
              <a:buNone/>
            </a:pPr>
            <a:r>
              <a:rPr lang="zh-CN" altLang="en-US" sz="3200" dirty="0"/>
              <a:t>       现在只需要将普通交换机更换为</a:t>
            </a:r>
            <a:r>
              <a:rPr lang="en-US" altLang="zh-CN" sz="3200" dirty="0"/>
              <a:t>CRS</a:t>
            </a:r>
            <a:r>
              <a:rPr lang="zh-CN" altLang="en-US" sz="3200" dirty="0"/>
              <a:t>就可以轻松防御这种广播攻击。有多轻松呢？</a:t>
            </a:r>
            <a:r>
              <a:rPr lang="en-US" altLang="zh-CN" sz="3200" dirty="0"/>
              <a:t>3</a:t>
            </a:r>
            <a:r>
              <a:rPr lang="zh-CN" altLang="en-US" sz="3200" dirty="0"/>
              <a:t>秒完工！</a:t>
            </a:r>
            <a:endParaRPr lang="en-US" altLang="zh-CN" sz="3200" dirty="0"/>
          </a:p>
          <a:p>
            <a:pPr marL="0" indent="0">
              <a:buNone/>
            </a:pPr>
            <a:endParaRPr lang="en-US" altLang="zh-CN" sz="3200" dirty="0"/>
          </a:p>
          <a:p>
            <a:pPr marL="0" indent="0">
              <a:buNone/>
            </a:pPr>
            <a:r>
              <a:rPr lang="zh-CN" altLang="en-US" sz="3200" dirty="0"/>
              <a:t>我们先来看看</a:t>
            </a:r>
            <a:r>
              <a:rPr lang="en-US" altLang="zh-CN" sz="3200" dirty="0"/>
              <a:t>CRS</a:t>
            </a:r>
            <a:r>
              <a:rPr lang="zh-CN" altLang="en-US" sz="3200" dirty="0"/>
              <a:t>是如何防御这类攻击的。</a:t>
            </a:r>
            <a:endParaRPr lang="en-US" altLang="zh-CN" sz="3200" dirty="0"/>
          </a:p>
          <a:p>
            <a:pPr marL="0" indent="0">
              <a:buNone/>
            </a:pPr>
            <a:endParaRPr lang="zh-CN" altLang="en-US" sz="2400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熊茂祥 </a:t>
            </a:r>
            <a:r>
              <a:rPr lang="en-US" altLang="zh-CN"/>
              <a:t>www.cat-home.org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921C-9982-42D9-B6AB-DDB3F80DA77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325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S防御演示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93704" y="0"/>
            <a:ext cx="5713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4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熊茂祥 </a:t>
            </a:r>
            <a:r>
              <a:rPr lang="en-US" altLang="zh-CN"/>
              <a:t>www.cat-home.org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921C-9982-42D9-B6AB-DDB3F80DA774}" type="slidenum">
              <a:rPr lang="zh-CN" altLang="en-US" smtClean="0"/>
              <a:t>17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943" y="0"/>
            <a:ext cx="9935799" cy="6858000"/>
          </a:xfrm>
          <a:prstGeom prst="rect">
            <a:avLst/>
          </a:prstGeom>
        </p:spPr>
      </p:pic>
      <p:cxnSp>
        <p:nvCxnSpPr>
          <p:cNvPr id="8" name="直接箭头连接符 7"/>
          <p:cNvCxnSpPr/>
          <p:nvPr/>
        </p:nvCxnSpPr>
        <p:spPr>
          <a:xfrm>
            <a:off x="677163" y="1490598"/>
            <a:ext cx="901874" cy="47598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H="1">
            <a:off x="3457184" y="2818356"/>
            <a:ext cx="989556" cy="1252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H="1">
            <a:off x="4546949" y="425884"/>
            <a:ext cx="563670" cy="50104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6020843" y="216700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接口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5523978" y="2486602"/>
            <a:ext cx="1276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允许速率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445202" y="278379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突发速率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6553198" y="4838270"/>
            <a:ext cx="2234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广播流量及</a:t>
            </a:r>
            <a:r>
              <a:rPr lang="en-US" altLang="zh-CN" b="1" dirty="0">
                <a:solidFill>
                  <a:srgbClr val="FF0000"/>
                </a:solidFill>
              </a:rPr>
              <a:t>ARP</a:t>
            </a:r>
            <a:r>
              <a:rPr lang="zh-CN" altLang="en-US" b="1" dirty="0">
                <a:solidFill>
                  <a:srgbClr val="FF0000"/>
                </a:solidFill>
              </a:rPr>
              <a:t>流量</a:t>
            </a:r>
          </a:p>
        </p:txBody>
      </p:sp>
      <p:sp>
        <p:nvSpPr>
          <p:cNvPr id="19" name="矩形 18"/>
          <p:cNvSpPr/>
          <p:nvPr/>
        </p:nvSpPr>
        <p:spPr>
          <a:xfrm>
            <a:off x="5420150" y="4570070"/>
            <a:ext cx="1107996" cy="5280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8397657" y="320039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限制类型</a:t>
            </a:r>
          </a:p>
        </p:txBody>
      </p:sp>
      <p:sp>
        <p:nvSpPr>
          <p:cNvPr id="2" name="矩形 1"/>
          <p:cNvSpPr/>
          <p:nvPr/>
        </p:nvSpPr>
        <p:spPr>
          <a:xfrm>
            <a:off x="7002049" y="5207602"/>
            <a:ext cx="2730674" cy="3790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439089" y="483827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超过则丢弃</a:t>
            </a:r>
          </a:p>
        </p:txBody>
      </p:sp>
    </p:spTree>
    <p:extLst>
      <p:ext uri="{BB962C8B-B14F-4D97-AF65-F5344CB8AC3E}">
        <p14:creationId xmlns:p14="http://schemas.microsoft.com/office/powerpoint/2010/main" val="369376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 animBg="1"/>
      <p:bldP spid="20" grpId="0"/>
      <p:bldP spid="2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60696" y="868733"/>
            <a:ext cx="10878854" cy="51320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3200" dirty="0"/>
              <a:t>说好的</a:t>
            </a:r>
            <a:r>
              <a:rPr lang="en-US" altLang="zh-CN" sz="3200" dirty="0"/>
              <a:t>3</a:t>
            </a:r>
            <a:r>
              <a:rPr lang="zh-CN" altLang="en-US" sz="3200" dirty="0"/>
              <a:t>秒完工的方式如下</a:t>
            </a:r>
            <a:endParaRPr lang="en-US" altLang="zh-CN" sz="3200" dirty="0"/>
          </a:p>
          <a:p>
            <a:pPr marL="0" indent="0">
              <a:buNone/>
            </a:pPr>
            <a:endParaRPr lang="en-US" altLang="zh-CN" sz="3200" dirty="0"/>
          </a:p>
          <a:p>
            <a:pPr marL="0" indent="0">
              <a:buNone/>
            </a:pPr>
            <a:r>
              <a:rPr lang="zh-CN" altLang="en-US" sz="3200" dirty="0"/>
              <a:t>运行以下脚本就可轻松实现全接口防御广播流量攻击</a:t>
            </a:r>
            <a:endParaRPr lang="en-US" altLang="zh-CN" sz="3200" dirty="0"/>
          </a:p>
          <a:p>
            <a:pPr marL="0" indent="0">
              <a:buNone/>
            </a:pPr>
            <a:endParaRPr lang="en-US" altLang="zh-CN" sz="3200" dirty="0"/>
          </a:p>
          <a:p>
            <a:pPr marL="0" indent="0">
              <a:buNone/>
            </a:pPr>
            <a:r>
              <a:rPr lang="en-US" altLang="zh-CN" sz="3200" dirty="0"/>
              <a:t>:foreach interid in=[/interface ethernet find ] do={</a:t>
            </a:r>
          </a:p>
          <a:p>
            <a:pPr marL="0" indent="0">
              <a:buNone/>
            </a:pPr>
            <a:r>
              <a:rPr lang="en-US" altLang="zh-CN" sz="3200" dirty="0"/>
              <a:t>:global interna [/interface ethernet get $interid name]</a:t>
            </a:r>
          </a:p>
          <a:p>
            <a:pPr marL="0" indent="0">
              <a:buNone/>
            </a:pPr>
            <a:r>
              <a:rPr lang="en-US" altLang="zh-CN" sz="3200" dirty="0"/>
              <a:t>/interface ethernet switch ingress-port-policer add burst=2k meter-unit=packet packet-types=</a:t>
            </a:r>
            <a:r>
              <a:rPr lang="en-US" altLang="zh-CN" sz="3200" dirty="0" err="1"/>
              <a:t>arp</a:t>
            </a:r>
            <a:r>
              <a:rPr lang="en-US" altLang="zh-CN" sz="3200" dirty="0"/>
              <a:t>-or-</a:t>
            </a:r>
            <a:r>
              <a:rPr lang="en-US" altLang="zh-CN" sz="3200" dirty="0" err="1"/>
              <a:t>nd,broadcast</a:t>
            </a:r>
            <a:r>
              <a:rPr lang="en-US" altLang="zh-CN" sz="3200" dirty="0"/>
              <a:t> port=$interna rate=2k}</a:t>
            </a:r>
          </a:p>
          <a:p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熊茂祥 </a:t>
            </a:r>
            <a:r>
              <a:rPr lang="en-US" altLang="zh-CN"/>
              <a:t>www.cat-home.org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921C-9982-42D9-B6AB-DDB3F80DA77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730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9150" y="431798"/>
            <a:ext cx="10515600" cy="1325563"/>
          </a:xfrm>
        </p:spPr>
        <p:txBody>
          <a:bodyPr>
            <a:noAutofit/>
          </a:bodyPr>
          <a:lstStyle/>
          <a:p>
            <a:r>
              <a:rPr lang="zh-CN" altLang="en-US" sz="4000" dirty="0"/>
              <a:t>五</a:t>
            </a:r>
            <a:r>
              <a:rPr lang="en-US" altLang="zh-CN" sz="4000" dirty="0"/>
              <a:t>.</a:t>
            </a:r>
            <a:r>
              <a:rPr lang="zh-CN" altLang="en-US" sz="4000" dirty="0"/>
              <a:t> 公开编译好的程序及程序源码。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09625" y="1997074"/>
            <a:ext cx="10515600" cy="340360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CN" sz="3200" dirty="0"/>
              <a:t>1.</a:t>
            </a:r>
            <a:r>
              <a:rPr lang="zh-CN" altLang="en-US" sz="3200" dirty="0"/>
              <a:t>程序采用</a:t>
            </a:r>
            <a:r>
              <a:rPr lang="en-US" altLang="zh-CN" sz="3200" dirty="0"/>
              <a:t>VB.NET</a:t>
            </a:r>
            <a:r>
              <a:rPr lang="zh-CN" altLang="en-US" sz="3200" dirty="0"/>
              <a:t>编写，支持并发启动多个攻击线程。启动的攻击线程越多，造成的攻击效果越大。（公开的源码仅支持单线程。）</a:t>
            </a:r>
            <a:endParaRPr lang="en-US" altLang="zh-CN" sz="3200" dirty="0"/>
          </a:p>
          <a:p>
            <a:pPr marL="0" indent="0">
              <a:lnSpc>
                <a:spcPct val="100000"/>
              </a:lnSpc>
              <a:buNone/>
            </a:pPr>
            <a:endParaRPr lang="en-US" altLang="zh-CN" sz="3200" dirty="0"/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3200" dirty="0"/>
              <a:t>2.</a:t>
            </a:r>
            <a:r>
              <a:rPr lang="zh-CN" altLang="en-US" sz="3200" dirty="0"/>
              <a:t>发送的数据包内容由随机伪造</a:t>
            </a:r>
            <a:r>
              <a:rPr lang="en-US" altLang="zh-CN" sz="3200" dirty="0"/>
              <a:t>MAC</a:t>
            </a:r>
            <a:r>
              <a:rPr lang="zh-CN" altLang="en-US" sz="3200" dirty="0"/>
              <a:t>地址加系统名称等固定信息</a:t>
            </a:r>
            <a:endParaRPr lang="en-US" altLang="zh-CN" sz="3200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熊茂祥 </a:t>
            </a:r>
            <a:r>
              <a:rPr lang="en-US" altLang="zh-CN" dirty="0"/>
              <a:t>www.cat-home.org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921C-9982-42D9-B6AB-DDB3F80DA77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827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熊茂祥 </a:t>
            </a:r>
            <a:r>
              <a:rPr lang="en-US" altLang="zh-CN"/>
              <a:t>www.cat-home.org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921C-9982-42D9-B6AB-DDB3F80DA774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864894" y="435769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/>
              <a:t>自我介绍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13135" y="1443038"/>
            <a:ext cx="5409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熊茂祥，武汉卓茵科技有限责任公司</a:t>
            </a:r>
            <a:endParaRPr lang="en-US" altLang="zh-CN" sz="2400" dirty="0"/>
          </a:p>
        </p:txBody>
      </p:sp>
      <p:sp>
        <p:nvSpPr>
          <p:cNvPr id="2" name="文本框 1"/>
          <p:cNvSpPr txBox="1"/>
          <p:nvPr/>
        </p:nvSpPr>
        <p:spPr>
          <a:xfrm>
            <a:off x="666750" y="2262019"/>
            <a:ext cx="108585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-</a:t>
            </a:r>
            <a:r>
              <a:rPr lang="zh-CN" altLang="en-US" sz="2400" dirty="0"/>
              <a:t>通过</a:t>
            </a:r>
            <a:r>
              <a:rPr lang="en-US" altLang="zh-CN" sz="2400" dirty="0"/>
              <a:t>MIKROTIK</a:t>
            </a:r>
            <a:r>
              <a:rPr lang="zh-CN" altLang="en-US" sz="2400" dirty="0"/>
              <a:t>官方</a:t>
            </a:r>
            <a:r>
              <a:rPr lang="en-US" altLang="zh-CN" sz="2400" dirty="0"/>
              <a:t>MTCNA</a:t>
            </a:r>
            <a:r>
              <a:rPr lang="zh-CN" altLang="en-US" sz="2400" dirty="0"/>
              <a:t>，</a:t>
            </a:r>
            <a:r>
              <a:rPr lang="en-US" altLang="zh-CN" sz="2400" dirty="0"/>
              <a:t>MTCWE</a:t>
            </a:r>
            <a:r>
              <a:rPr lang="zh-CN" altLang="en-US" sz="2400" dirty="0"/>
              <a:t>，</a:t>
            </a:r>
            <a:r>
              <a:rPr lang="en-US" altLang="zh-CN" sz="2400" dirty="0"/>
              <a:t>MTCRE</a:t>
            </a:r>
            <a:r>
              <a:rPr lang="zh-CN" altLang="en-US" sz="2400" dirty="0"/>
              <a:t>，</a:t>
            </a:r>
            <a:r>
              <a:rPr lang="en-US" altLang="zh-CN" sz="2400" dirty="0"/>
              <a:t>MTCTCE</a:t>
            </a:r>
            <a:r>
              <a:rPr lang="zh-CN" altLang="en-US" sz="2400" dirty="0"/>
              <a:t>技术认证</a:t>
            </a:r>
            <a:endParaRPr lang="en-US" altLang="zh-CN" sz="2400" dirty="0"/>
          </a:p>
          <a:p>
            <a:endParaRPr lang="en-US" altLang="zh-CN" sz="2400" dirty="0"/>
          </a:p>
          <a:p>
            <a:pPr>
              <a:lnSpc>
                <a:spcPct val="150000"/>
              </a:lnSpc>
            </a:pPr>
            <a:r>
              <a:rPr lang="en-US" altLang="zh-CN" sz="2400" dirty="0"/>
              <a:t>-</a:t>
            </a:r>
            <a:r>
              <a:rPr lang="zh-CN" altLang="en-US" sz="2400" dirty="0"/>
              <a:t>编写并发布过</a:t>
            </a:r>
            <a:r>
              <a:rPr lang="en-US" altLang="zh-CN" sz="2400" dirty="0"/>
              <a:t>10</a:t>
            </a:r>
            <a:r>
              <a:rPr lang="zh-CN" altLang="en-US" sz="2400" dirty="0"/>
              <a:t>个以上</a:t>
            </a:r>
            <a:r>
              <a:rPr lang="en-US" altLang="zh-CN" sz="2400" dirty="0"/>
              <a:t>ROS</a:t>
            </a:r>
            <a:r>
              <a:rPr lang="zh-CN" altLang="en-US" sz="2400" dirty="0"/>
              <a:t>相关的应用程序，其中涉及到有分流，负载，限速，     认证，</a:t>
            </a:r>
            <a:r>
              <a:rPr lang="en-US" altLang="zh-CN" sz="2400" dirty="0"/>
              <a:t>CAPSMAN</a:t>
            </a:r>
            <a:r>
              <a:rPr lang="zh-CN" altLang="en-US" sz="2400" dirty="0"/>
              <a:t>，系统日志服务端，用户上网日志采集，路由表采集，集中</a:t>
            </a:r>
            <a:r>
              <a:rPr lang="en-US" altLang="zh-CN" sz="2400" dirty="0"/>
              <a:t>WINBOX</a:t>
            </a:r>
            <a:r>
              <a:rPr lang="zh-CN" altLang="en-US" sz="2400" dirty="0"/>
              <a:t>管理，内网穿透管理等方面。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-</a:t>
            </a:r>
            <a:r>
              <a:rPr lang="zh-CN" altLang="en-US" sz="2400" dirty="0"/>
              <a:t>用户分布在国内</a:t>
            </a:r>
            <a:r>
              <a:rPr lang="en-US" altLang="zh-CN" sz="2400" dirty="0"/>
              <a:t>10</a:t>
            </a:r>
            <a:r>
              <a:rPr lang="zh-CN" altLang="en-US" sz="2400" dirty="0"/>
              <a:t>个以上省市，并且在尼日利亚，马来西亚也分布了少量用户。</a:t>
            </a:r>
          </a:p>
        </p:txBody>
      </p:sp>
    </p:spTree>
    <p:extLst>
      <p:ext uri="{BB962C8B-B14F-4D97-AF65-F5344CB8AC3E}">
        <p14:creationId xmlns:p14="http://schemas.microsoft.com/office/powerpoint/2010/main" val="15296558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032119"/>
            <a:ext cx="10515600" cy="483290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CN" sz="3200" dirty="0"/>
              <a:t>3.</a:t>
            </a:r>
            <a:r>
              <a:rPr lang="zh-CN" altLang="en-US" sz="3200" dirty="0"/>
              <a:t>将伪造好的数据包发送到</a:t>
            </a:r>
            <a:r>
              <a:rPr lang="en-US" altLang="zh-CN" sz="3200" dirty="0"/>
              <a:t>255.255.255.255</a:t>
            </a:r>
            <a:r>
              <a:rPr lang="zh-CN" altLang="en-US" sz="3200" dirty="0"/>
              <a:t>完成最后攻击步骤。</a:t>
            </a:r>
            <a:endParaRPr lang="en-US" altLang="zh-CN" sz="3200" dirty="0"/>
          </a:p>
          <a:p>
            <a:pPr marL="0" indent="0">
              <a:lnSpc>
                <a:spcPct val="100000"/>
              </a:lnSpc>
              <a:buNone/>
            </a:pPr>
            <a:endParaRPr lang="en-US" altLang="zh-CN" sz="3200" dirty="0"/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sz="3200" dirty="0"/>
              <a:t>由于幻灯片不便展示过长的源码内容及编译好的程序，有需要的观众可以与我联系获取</a:t>
            </a:r>
            <a:r>
              <a:rPr lang="zh-CN" altLang="en-US" sz="3200"/>
              <a:t>。联系</a:t>
            </a:r>
            <a:r>
              <a:rPr lang="en-US" altLang="zh-CN" sz="3200"/>
              <a:t>QQ</a:t>
            </a:r>
            <a:r>
              <a:rPr lang="zh-CN" altLang="en-US" sz="3200" dirty="0"/>
              <a:t>：</a:t>
            </a:r>
            <a:r>
              <a:rPr lang="en-US" altLang="zh-CN" sz="3200" dirty="0"/>
              <a:t>9939781</a:t>
            </a:r>
            <a:r>
              <a:rPr lang="zh-CN" altLang="en-US" sz="3200" dirty="0"/>
              <a:t>，手机：</a:t>
            </a:r>
            <a:r>
              <a:rPr lang="en-US" altLang="zh-CN" sz="3200" dirty="0"/>
              <a:t>13296699163</a:t>
            </a:r>
            <a:r>
              <a:rPr lang="zh-CN" altLang="en-US" sz="3200" dirty="0"/>
              <a:t>。</a:t>
            </a:r>
            <a:endParaRPr lang="en-US" altLang="zh-CN" sz="3200" dirty="0"/>
          </a:p>
          <a:p>
            <a:pPr marL="0" indent="0">
              <a:lnSpc>
                <a:spcPct val="100000"/>
              </a:lnSpc>
              <a:buNone/>
            </a:pPr>
            <a:endParaRPr lang="en-US" altLang="zh-CN" sz="2100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zh-CN" altLang="en-US" sz="6600" dirty="0"/>
              <a:t>谢谢观看！</a:t>
            </a:r>
            <a:endParaRPr lang="en-US" altLang="zh-CN" sz="6600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熊茂祥 </a:t>
            </a:r>
            <a:r>
              <a:rPr lang="en-US" altLang="zh-CN"/>
              <a:t>www.cat-home.org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921C-9982-42D9-B6AB-DDB3F80DA77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692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3162" y="293577"/>
            <a:ext cx="10515600" cy="1199664"/>
          </a:xfrm>
        </p:spPr>
        <p:txBody>
          <a:bodyPr>
            <a:normAutofit/>
          </a:bodyPr>
          <a:lstStyle/>
          <a:p>
            <a:r>
              <a:rPr lang="zh-CN" altLang="en-US" sz="4000" b="1" dirty="0"/>
              <a:t>一</a:t>
            </a:r>
            <a:r>
              <a:rPr lang="en-US" altLang="zh-CN" sz="4000" b="1" dirty="0"/>
              <a:t>.</a:t>
            </a:r>
            <a:r>
              <a:rPr lang="zh-CN" altLang="en-US" sz="4000" b="1" dirty="0"/>
              <a:t> 邻居服务的简单介绍。</a:t>
            </a:r>
            <a:endParaRPr lang="zh-CN" altLang="en-US"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58427" y="1587141"/>
            <a:ext cx="10901602" cy="436904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CN" sz="3200" dirty="0"/>
              <a:t>1.</a:t>
            </a:r>
            <a:r>
              <a:rPr lang="zh-CN" altLang="en-US" sz="3200" dirty="0"/>
              <a:t> </a:t>
            </a:r>
            <a:r>
              <a:rPr lang="en-US" altLang="zh-CN" sz="3200" dirty="0"/>
              <a:t>MikroTik</a:t>
            </a:r>
            <a:r>
              <a:rPr lang="zh-CN" altLang="en-US" sz="3200" dirty="0"/>
              <a:t>邻居发现协议（</a:t>
            </a:r>
            <a:r>
              <a:rPr lang="en-US" altLang="zh-CN" sz="3200" dirty="0"/>
              <a:t>MNDP</a:t>
            </a:r>
            <a:r>
              <a:rPr lang="zh-CN" altLang="en-US" sz="3200" dirty="0"/>
              <a:t>）允许发现同在第</a:t>
            </a:r>
            <a:r>
              <a:rPr lang="en-US" altLang="zh-CN" sz="3200" dirty="0"/>
              <a:t>2</a:t>
            </a:r>
            <a:r>
              <a:rPr lang="zh-CN" altLang="en-US" sz="3200" dirty="0"/>
              <a:t>层广播域的其他设备或兼容</a:t>
            </a:r>
            <a:r>
              <a:rPr lang="en-US" altLang="zh-CN" sz="3200" dirty="0"/>
              <a:t>CDP</a:t>
            </a:r>
            <a:r>
              <a:rPr lang="zh-CN" altLang="en-US" sz="3200" dirty="0"/>
              <a:t>设备（</a:t>
            </a:r>
            <a:r>
              <a:rPr lang="en-US" altLang="zh-CN" sz="3200" dirty="0"/>
              <a:t>Cisco</a:t>
            </a:r>
            <a:r>
              <a:rPr lang="zh-CN" altLang="en-US" sz="3200" dirty="0"/>
              <a:t>发现协议）。</a:t>
            </a:r>
            <a:endParaRPr lang="en-US" altLang="zh-CN" sz="3200" dirty="0"/>
          </a:p>
          <a:p>
            <a:pPr marL="0" indent="0">
              <a:lnSpc>
                <a:spcPct val="100000"/>
              </a:lnSpc>
              <a:buNone/>
            </a:pPr>
            <a:endParaRPr lang="en-US" altLang="zh-CN" sz="3200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3200" dirty="0"/>
              <a:t>2.</a:t>
            </a:r>
            <a:r>
              <a:rPr lang="zh-CN" altLang="en-US" sz="3200" dirty="0"/>
              <a:t>例如在同一个广播域中存在</a:t>
            </a:r>
            <a:r>
              <a:rPr lang="en-US" altLang="zh-CN" sz="3200" dirty="0"/>
              <a:t>RB951</a:t>
            </a:r>
            <a:r>
              <a:rPr lang="zh-CN" altLang="en-US" sz="3200" dirty="0"/>
              <a:t>，</a:t>
            </a:r>
            <a:r>
              <a:rPr lang="en-US" altLang="zh-CN" sz="3200" dirty="0"/>
              <a:t>RB941</a:t>
            </a:r>
            <a:r>
              <a:rPr lang="zh-CN" altLang="en-US" sz="3200" dirty="0"/>
              <a:t>，</a:t>
            </a:r>
            <a:r>
              <a:rPr lang="en-US" altLang="zh-CN" sz="3200" dirty="0"/>
              <a:t>RB433</a:t>
            </a:r>
            <a:r>
              <a:rPr lang="zh-CN" altLang="en-US" sz="3200" dirty="0"/>
              <a:t>，</a:t>
            </a:r>
            <a:r>
              <a:rPr lang="en-US" altLang="zh-CN" sz="3200" dirty="0"/>
              <a:t>UBNT</a:t>
            </a:r>
            <a:r>
              <a:rPr lang="zh-CN" altLang="en-US" sz="3200" dirty="0"/>
              <a:t>等设备。那么在</a:t>
            </a:r>
            <a:r>
              <a:rPr lang="en-US" altLang="zh-CN" sz="3200" dirty="0"/>
              <a:t>RB951</a:t>
            </a:r>
            <a:r>
              <a:rPr lang="zh-CN" altLang="en-US" sz="3200" dirty="0"/>
              <a:t>将可以在邻居菜单里看到</a:t>
            </a:r>
            <a:r>
              <a:rPr lang="en-US" altLang="zh-CN" sz="3200" dirty="0"/>
              <a:t>RB941</a:t>
            </a:r>
            <a:r>
              <a:rPr lang="zh-CN" altLang="en-US" sz="3200" dirty="0"/>
              <a:t>，</a:t>
            </a:r>
            <a:r>
              <a:rPr lang="en-US" altLang="zh-CN" sz="3200" dirty="0"/>
              <a:t>RB433</a:t>
            </a:r>
            <a:r>
              <a:rPr lang="zh-CN" altLang="en-US" sz="3200" dirty="0"/>
              <a:t>，</a:t>
            </a:r>
            <a:r>
              <a:rPr lang="en-US" altLang="zh-CN" sz="3200" dirty="0"/>
              <a:t>UBNT</a:t>
            </a:r>
            <a:r>
              <a:rPr lang="zh-CN" altLang="en-US" sz="3200" dirty="0"/>
              <a:t>等设备，并且可以显示对应邻居的</a:t>
            </a:r>
            <a:r>
              <a:rPr lang="en-US" altLang="zh-CN" sz="3200" dirty="0"/>
              <a:t>MAC</a:t>
            </a:r>
            <a:r>
              <a:rPr lang="zh-CN" altLang="en-US" sz="3200" dirty="0"/>
              <a:t>，</a:t>
            </a:r>
            <a:r>
              <a:rPr lang="en-US" altLang="zh-CN" sz="3200" dirty="0"/>
              <a:t>IP</a:t>
            </a:r>
            <a:r>
              <a:rPr lang="zh-CN" altLang="en-US" sz="3200" dirty="0"/>
              <a:t>，系统标识，系统版本等信息。</a:t>
            </a:r>
            <a:endParaRPr lang="en-US" altLang="zh-CN" sz="3200" dirty="0"/>
          </a:p>
          <a:p>
            <a:pPr marL="0" indent="0">
              <a:buNone/>
            </a:pPr>
            <a:endParaRPr lang="zh-CN" altLang="en-US" sz="2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熊茂祥 </a:t>
            </a:r>
            <a:r>
              <a:rPr lang="en-US" altLang="zh-CN"/>
              <a:t>www.cat-home.org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921C-9982-42D9-B6AB-DDB3F80DA77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810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熊茂祥 </a:t>
            </a:r>
            <a:r>
              <a:rPr lang="en-US" altLang="zh-CN"/>
              <a:t>www.cat-home.org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921C-9982-42D9-B6AB-DDB3F80DA774}" type="slidenum">
              <a:rPr lang="zh-CN" altLang="en-US" smtClean="0"/>
              <a:t>4</a:t>
            </a:fld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309563" y="1092974"/>
            <a:ext cx="1157287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1.</a:t>
            </a:r>
            <a:r>
              <a:rPr lang="zh-CN" altLang="en-US" sz="3200" dirty="0"/>
              <a:t>大家最常用的是</a:t>
            </a:r>
            <a:r>
              <a:rPr lang="en-US" altLang="zh-CN" sz="3200" dirty="0"/>
              <a:t>WINBOX</a:t>
            </a:r>
            <a:r>
              <a:rPr lang="zh-CN" altLang="en-US" sz="3200" dirty="0"/>
              <a:t>的自动搜索功能，大家可以</a:t>
            </a:r>
            <a:r>
              <a:rPr lang="en-US" altLang="zh-CN" sz="3200" dirty="0"/>
              <a:t>WINBOX</a:t>
            </a:r>
            <a:r>
              <a:rPr lang="zh-CN" altLang="en-US" sz="3200" dirty="0"/>
              <a:t>里找到同广播域的</a:t>
            </a:r>
            <a:r>
              <a:rPr lang="en-US" altLang="zh-CN" sz="3200" dirty="0"/>
              <a:t>Mikrotik</a:t>
            </a:r>
            <a:r>
              <a:rPr lang="zh-CN" altLang="en-US" sz="3200" dirty="0"/>
              <a:t>设备，然后通过</a:t>
            </a:r>
            <a:r>
              <a:rPr lang="en-US" altLang="zh-CN" sz="3200" dirty="0"/>
              <a:t>MAC</a:t>
            </a:r>
            <a:r>
              <a:rPr lang="zh-CN" altLang="en-US" sz="3200" dirty="0"/>
              <a:t>来连接管理。</a:t>
            </a:r>
            <a:endParaRPr lang="en-US" altLang="zh-CN" sz="3200" dirty="0"/>
          </a:p>
          <a:p>
            <a:endParaRPr lang="en-US" altLang="zh-CN" sz="3200" dirty="0"/>
          </a:p>
          <a:p>
            <a:r>
              <a:rPr lang="en-US" altLang="zh-CN" sz="3200" dirty="0"/>
              <a:t>2.</a:t>
            </a:r>
            <a:r>
              <a:rPr lang="zh-CN" altLang="en-US" sz="3200" dirty="0"/>
              <a:t>比较常用的还有在远程管理异地</a:t>
            </a:r>
            <a:r>
              <a:rPr lang="en-US" altLang="zh-CN" sz="3200" dirty="0"/>
              <a:t>Mikrotik</a:t>
            </a:r>
            <a:r>
              <a:rPr lang="zh-CN" altLang="en-US" sz="3200" dirty="0"/>
              <a:t>设备时也会用到，比如在异地的</a:t>
            </a:r>
            <a:r>
              <a:rPr lang="en-US" altLang="zh-CN" sz="3200" dirty="0"/>
              <a:t>Mikrotik</a:t>
            </a:r>
            <a:r>
              <a:rPr lang="zh-CN" altLang="en-US" sz="3200" dirty="0"/>
              <a:t>网络下新增了一个</a:t>
            </a:r>
            <a:r>
              <a:rPr lang="en-US" altLang="zh-CN" sz="3200" dirty="0"/>
              <a:t>AP</a:t>
            </a:r>
            <a:r>
              <a:rPr lang="zh-CN" altLang="en-US" sz="3200" dirty="0"/>
              <a:t>或者</a:t>
            </a:r>
            <a:r>
              <a:rPr lang="en-US" altLang="zh-CN" sz="3200" dirty="0"/>
              <a:t>CRS</a:t>
            </a:r>
            <a:r>
              <a:rPr lang="zh-CN" altLang="en-US" sz="3200" dirty="0"/>
              <a:t>，这个时候由于新增设备是没有进行设置的，我们需要通过远程在异地已运行的</a:t>
            </a:r>
            <a:r>
              <a:rPr lang="en-US" altLang="zh-CN" sz="3200" dirty="0"/>
              <a:t>Mikrotik</a:t>
            </a:r>
            <a:r>
              <a:rPr lang="zh-CN" altLang="en-US" sz="3200" dirty="0"/>
              <a:t>设备，然后利用邻居服务来发现这个设备，并使用</a:t>
            </a:r>
            <a:r>
              <a:rPr lang="en-US" altLang="zh-CN" sz="3200" dirty="0"/>
              <a:t>MAC TELNET</a:t>
            </a:r>
            <a:r>
              <a:rPr lang="zh-CN" altLang="en-US" sz="3200" dirty="0"/>
              <a:t>来进行基本配置。可以完全免去异地新增</a:t>
            </a:r>
            <a:r>
              <a:rPr lang="en-US" altLang="zh-CN" sz="3200" dirty="0"/>
              <a:t>Mikrotik</a:t>
            </a:r>
            <a:r>
              <a:rPr lang="zh-CN" altLang="en-US" sz="3200" dirty="0"/>
              <a:t>设备需要现场人员进行基本配置的过程。可以实现全远程操作添加调试设备，无需现场人员进行软操作配合，只需插线即可。</a:t>
            </a:r>
            <a:endParaRPr lang="en-US" altLang="zh-CN" sz="3200" dirty="0"/>
          </a:p>
        </p:txBody>
      </p:sp>
      <p:sp>
        <p:nvSpPr>
          <p:cNvPr id="7" name="文本框 6"/>
          <p:cNvSpPr txBox="1"/>
          <p:nvPr/>
        </p:nvSpPr>
        <p:spPr>
          <a:xfrm>
            <a:off x="309563" y="250031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5B9BD5"/>
                </a:solidFill>
              </a:rPr>
              <a:t>邻居服务带来的好处</a:t>
            </a:r>
          </a:p>
        </p:txBody>
      </p:sp>
    </p:spTree>
    <p:extLst>
      <p:ext uri="{BB962C8B-B14F-4D97-AF65-F5344CB8AC3E}">
        <p14:creationId xmlns:p14="http://schemas.microsoft.com/office/powerpoint/2010/main" val="1677768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熊茂祥 </a:t>
            </a:r>
            <a:r>
              <a:rPr lang="en-US" altLang="zh-CN"/>
              <a:t>www.cat-home.org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921C-9982-42D9-B6AB-DDB3F80DA774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07" y="2178845"/>
            <a:ext cx="11776921" cy="23917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85989" y="618042"/>
            <a:ext cx="9329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rgbClr val="5B9BD5"/>
                </a:solidFill>
              </a:rPr>
              <a:t>在</a:t>
            </a:r>
            <a:r>
              <a:rPr lang="en-US" altLang="zh-CN" sz="4000" b="1" dirty="0">
                <a:solidFill>
                  <a:srgbClr val="5B9BD5"/>
                </a:solidFill>
              </a:rPr>
              <a:t>Mikrotik</a:t>
            </a:r>
            <a:r>
              <a:rPr lang="zh-CN" altLang="en-US" sz="4000" b="1" dirty="0">
                <a:solidFill>
                  <a:srgbClr val="5B9BD5"/>
                </a:solidFill>
              </a:rPr>
              <a:t>系统里邻居服务如下图所示。</a:t>
            </a:r>
            <a:endParaRPr lang="en-US" altLang="zh-CN" sz="4000" b="1" dirty="0">
              <a:solidFill>
                <a:srgbClr val="5B9B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347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7114"/>
          </a:xfrm>
        </p:spPr>
        <p:txBody>
          <a:bodyPr>
            <a:normAutofit/>
          </a:bodyPr>
          <a:lstStyle/>
          <a:p>
            <a:r>
              <a:rPr lang="zh-CN" altLang="en-US" sz="4000" b="1" dirty="0"/>
              <a:t>二</a:t>
            </a:r>
            <a:r>
              <a:rPr lang="en-US" altLang="zh-CN" sz="4000" b="1" dirty="0"/>
              <a:t>. </a:t>
            </a:r>
            <a:r>
              <a:rPr lang="zh-CN" altLang="en-US" sz="4000" b="1" dirty="0"/>
              <a:t>如何使用该程序来攻击邻居服务。</a:t>
            </a:r>
            <a:endParaRPr lang="zh-CN" altLang="en-US" sz="3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499277"/>
            <a:ext cx="11031415" cy="4540797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zh-CN" sz="3200" dirty="0"/>
              <a:t>1.</a:t>
            </a:r>
            <a:r>
              <a:rPr lang="zh-CN" altLang="en-US" sz="3200" dirty="0"/>
              <a:t>现在我们已经知道邻居服务的作用，那么假设在同一个广播域里有一个攻击者，模拟邻居服务来发送数据包。这样所有的邻居设备都会收到这个数据包，并且记录和显示在邻居菜单中。</a:t>
            </a:r>
            <a:endParaRPr lang="en-US" altLang="zh-CN" sz="3200" dirty="0"/>
          </a:p>
          <a:p>
            <a:pPr marL="0" indent="0">
              <a:lnSpc>
                <a:spcPct val="120000"/>
              </a:lnSpc>
              <a:buNone/>
            </a:pPr>
            <a:endParaRPr lang="en-US" altLang="zh-CN" sz="3200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3200" dirty="0"/>
              <a:t>2.</a:t>
            </a:r>
            <a:r>
              <a:rPr lang="zh-CN" altLang="en-US" sz="3200" dirty="0"/>
              <a:t>我们知道，如果邻居服务收到邻居服务包会占用</a:t>
            </a:r>
            <a:r>
              <a:rPr lang="en-US" altLang="zh-CN" sz="3200" dirty="0"/>
              <a:t>CPU</a:t>
            </a:r>
            <a:r>
              <a:rPr lang="zh-CN" altLang="en-US" sz="3200" dirty="0"/>
              <a:t>去处理这些信息。那么这个占用量可以被放大到多大呢？</a:t>
            </a:r>
            <a:endParaRPr lang="en-US" altLang="zh-CN" sz="3200" dirty="0"/>
          </a:p>
          <a:p>
            <a:pPr marL="0" indent="0">
              <a:buNone/>
            </a:pPr>
            <a:endParaRPr lang="zh-CN" altLang="en-US" sz="2100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熊茂祥 </a:t>
            </a:r>
            <a:r>
              <a:rPr lang="en-US" altLang="zh-CN" dirty="0"/>
              <a:t>www.cat-home.org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921C-9982-42D9-B6AB-DDB3F80DA77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3161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熊茂祥 </a:t>
            </a:r>
            <a:r>
              <a:rPr lang="en-US" altLang="zh-CN" dirty="0"/>
              <a:t>www.cat-home.org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921C-9982-42D9-B6AB-DDB3F80DA774}" type="slidenum">
              <a:rPr lang="zh-CN" altLang="en-US" smtClean="0"/>
              <a:t>7</a:t>
            </a:fld>
            <a:endParaRPr lang="zh-CN" altLang="en-US" dirty="0"/>
          </a:p>
        </p:txBody>
      </p:sp>
      <p:sp>
        <p:nvSpPr>
          <p:cNvPr id="53" name="文本框 52"/>
          <p:cNvSpPr txBox="1"/>
          <p:nvPr/>
        </p:nvSpPr>
        <p:spPr>
          <a:xfrm>
            <a:off x="343901" y="224324"/>
            <a:ext cx="60155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5B9BD5"/>
                </a:solidFill>
              </a:rPr>
              <a:t>图中所展示的是一个很常见的单广播域网络。</a:t>
            </a:r>
            <a:endParaRPr lang="en-US" altLang="zh-CN" sz="3200" b="1" dirty="0">
              <a:solidFill>
                <a:srgbClr val="5B9BD5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5219" y="2405908"/>
            <a:ext cx="1847986" cy="558291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9156204" y="4915871"/>
            <a:ext cx="1039092" cy="1113603"/>
            <a:chOff x="10515600" y="336555"/>
            <a:chExt cx="1039092" cy="1113603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15600" y="336555"/>
              <a:ext cx="1039092" cy="900358"/>
            </a:xfrm>
            <a:prstGeom prst="rect">
              <a:avLst/>
            </a:prstGeom>
          </p:spPr>
        </p:pic>
        <p:sp>
          <p:nvSpPr>
            <p:cNvPr id="37" name="文本框 36"/>
            <p:cNvSpPr txBox="1"/>
            <p:nvPr/>
          </p:nvSpPr>
          <p:spPr>
            <a:xfrm>
              <a:off x="10749948" y="1142381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笔记本</a:t>
              </a: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7490260" y="4758938"/>
            <a:ext cx="1220678" cy="1074270"/>
            <a:chOff x="9680306" y="4716209"/>
            <a:chExt cx="1220678" cy="1074270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80306" y="4716209"/>
              <a:ext cx="1220678" cy="859911"/>
            </a:xfrm>
            <a:prstGeom prst="rect">
              <a:avLst/>
            </a:prstGeom>
          </p:spPr>
        </p:pic>
        <p:sp>
          <p:nvSpPr>
            <p:cNvPr id="42" name="文本框 41"/>
            <p:cNvSpPr txBox="1"/>
            <p:nvPr/>
          </p:nvSpPr>
          <p:spPr>
            <a:xfrm>
              <a:off x="9888472" y="5482702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办公电脑</a:t>
              </a: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6176459" y="4128033"/>
            <a:ext cx="762000" cy="1095615"/>
            <a:chOff x="6096001" y="2800581"/>
            <a:chExt cx="762000" cy="1095615"/>
          </a:xfrm>
        </p:grpSpPr>
        <p:pic>
          <p:nvPicPr>
            <p:cNvPr id="52" name="图片 5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6001" y="2800581"/>
              <a:ext cx="762000" cy="860612"/>
            </a:xfrm>
            <a:prstGeom prst="rect">
              <a:avLst/>
            </a:prstGeom>
          </p:spPr>
        </p:pic>
        <p:sp>
          <p:nvSpPr>
            <p:cNvPr id="54" name="文本框 53"/>
            <p:cNvSpPr txBox="1"/>
            <p:nvPr/>
          </p:nvSpPr>
          <p:spPr>
            <a:xfrm>
              <a:off x="6122376" y="3588419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服务器</a:t>
              </a:r>
            </a:p>
          </p:txBody>
        </p:sp>
      </p:grpSp>
      <p:sp>
        <p:nvSpPr>
          <p:cNvPr id="16" name="圆角矩形 15"/>
          <p:cNvSpPr/>
          <p:nvPr/>
        </p:nvSpPr>
        <p:spPr>
          <a:xfrm>
            <a:off x="7552962" y="270317"/>
            <a:ext cx="1313411" cy="4239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Internet</a:t>
            </a:r>
            <a:endParaRPr lang="zh-CN" altLang="en-US" dirty="0"/>
          </a:p>
        </p:txBody>
      </p:sp>
      <p:cxnSp>
        <p:nvCxnSpPr>
          <p:cNvPr id="21" name="直接连接符 20"/>
          <p:cNvCxnSpPr/>
          <p:nvPr/>
        </p:nvCxnSpPr>
        <p:spPr>
          <a:xfrm flipV="1">
            <a:off x="7888074" y="694266"/>
            <a:ext cx="9017" cy="814273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肘形连接符 26"/>
          <p:cNvCxnSpPr>
            <a:endCxn id="11" idx="1"/>
          </p:cNvCxnSpPr>
          <p:nvPr/>
        </p:nvCxnSpPr>
        <p:spPr>
          <a:xfrm flipV="1">
            <a:off x="8753439" y="2003865"/>
            <a:ext cx="1482498" cy="822983"/>
          </a:xfrm>
          <a:prstGeom prst="bentConnector3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肘形连接符 57"/>
          <p:cNvCxnSpPr>
            <a:endCxn id="41" idx="0"/>
          </p:cNvCxnSpPr>
          <p:nvPr/>
        </p:nvCxnSpPr>
        <p:spPr>
          <a:xfrm rot="5400000">
            <a:off x="7370902" y="3528604"/>
            <a:ext cx="1960032" cy="500637"/>
          </a:xfrm>
          <a:prstGeom prst="bentConnector3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肘形连接符 63"/>
          <p:cNvCxnSpPr>
            <a:stCxn id="52" idx="0"/>
          </p:cNvCxnSpPr>
          <p:nvPr/>
        </p:nvCxnSpPr>
        <p:spPr>
          <a:xfrm rot="5400000" flipH="1" flipV="1">
            <a:off x="6514384" y="2850230"/>
            <a:ext cx="1320879" cy="1234728"/>
          </a:xfrm>
          <a:prstGeom prst="bentConnector3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肘形连接符 69"/>
          <p:cNvCxnSpPr>
            <a:stCxn id="11" idx="2"/>
            <a:endCxn id="34" idx="0"/>
          </p:cNvCxnSpPr>
          <p:nvPr/>
        </p:nvCxnSpPr>
        <p:spPr>
          <a:xfrm rot="5400000">
            <a:off x="9007431" y="3342657"/>
            <a:ext cx="2241533" cy="904894"/>
          </a:xfrm>
          <a:prstGeom prst="bentConnector3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肘形连接符 76"/>
          <p:cNvCxnSpPr>
            <a:stCxn id="11" idx="2"/>
            <a:endCxn id="3" idx="0"/>
          </p:cNvCxnSpPr>
          <p:nvPr/>
        </p:nvCxnSpPr>
        <p:spPr>
          <a:xfrm rot="16200000" flipH="1">
            <a:off x="10168218" y="3086763"/>
            <a:ext cx="1690506" cy="865655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组合 82"/>
          <p:cNvGrpSpPr/>
          <p:nvPr/>
        </p:nvGrpSpPr>
        <p:grpSpPr>
          <a:xfrm>
            <a:off x="7482837" y="1066008"/>
            <a:ext cx="2037882" cy="1034998"/>
            <a:chOff x="7482837" y="883128"/>
            <a:chExt cx="2037882" cy="1034998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82837" y="883128"/>
              <a:ext cx="1544534" cy="601821"/>
            </a:xfrm>
            <a:prstGeom prst="rect">
              <a:avLst/>
            </a:prstGeom>
          </p:spPr>
        </p:pic>
        <p:sp>
          <p:nvSpPr>
            <p:cNvPr id="82" name="文本框 81"/>
            <p:cNvSpPr txBox="1"/>
            <p:nvPr/>
          </p:nvSpPr>
          <p:spPr>
            <a:xfrm>
              <a:off x="8117771" y="1394906"/>
              <a:ext cx="14029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0070C0"/>
                  </a:solidFill>
                </a:rPr>
                <a:t>RB450G</a:t>
              </a:r>
              <a:endParaRPr lang="zh-CN" altLang="en-US" sz="2800" dirty="0">
                <a:solidFill>
                  <a:srgbClr val="0070C0"/>
                </a:solidFill>
              </a:endParaRPr>
            </a:p>
          </p:txBody>
        </p:sp>
      </p:grpSp>
      <p:cxnSp>
        <p:nvCxnSpPr>
          <p:cNvPr id="96" name="肘形连接符 95"/>
          <p:cNvCxnSpPr>
            <a:stCxn id="85" idx="3"/>
          </p:cNvCxnSpPr>
          <p:nvPr/>
        </p:nvCxnSpPr>
        <p:spPr>
          <a:xfrm>
            <a:off x="6791499" y="2039689"/>
            <a:ext cx="866310" cy="767464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肘形连接符 99"/>
          <p:cNvCxnSpPr>
            <a:stCxn id="92" idx="2"/>
            <a:endCxn id="11" idx="3"/>
          </p:cNvCxnSpPr>
          <p:nvPr/>
        </p:nvCxnSpPr>
        <p:spPr>
          <a:xfrm rot="5400000">
            <a:off x="10697586" y="1218012"/>
            <a:ext cx="1013618" cy="558089"/>
          </a:xfrm>
          <a:prstGeom prst="bentConnector2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组合 107"/>
          <p:cNvGrpSpPr/>
          <p:nvPr/>
        </p:nvGrpSpPr>
        <p:grpSpPr>
          <a:xfrm>
            <a:off x="5851563" y="1592029"/>
            <a:ext cx="1157746" cy="782861"/>
            <a:chOff x="5851563" y="1592029"/>
            <a:chExt cx="1157746" cy="782861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51563" y="1704487"/>
              <a:ext cx="939936" cy="670403"/>
            </a:xfrm>
            <a:prstGeom prst="rect">
              <a:avLst/>
            </a:prstGeom>
          </p:spPr>
        </p:pic>
        <p:sp>
          <p:nvSpPr>
            <p:cNvPr id="104" name="文本框 103"/>
            <p:cNvSpPr txBox="1"/>
            <p:nvPr/>
          </p:nvSpPr>
          <p:spPr>
            <a:xfrm>
              <a:off x="6079246" y="1592029"/>
              <a:ext cx="9300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dirty="0">
                  <a:solidFill>
                    <a:srgbClr val="FF0000"/>
                  </a:solidFill>
                </a:rPr>
                <a:t>攻击者</a:t>
              </a:r>
              <a:r>
                <a:rPr lang="en-US" altLang="zh-CN" sz="1600" b="1" dirty="0">
                  <a:solidFill>
                    <a:srgbClr val="FF0000"/>
                  </a:solidFill>
                </a:rPr>
                <a:t>A</a:t>
              </a:r>
              <a:endParaRPr lang="zh-CN" altLang="en-US" sz="1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11013471" y="198558"/>
            <a:ext cx="1112025" cy="791689"/>
            <a:chOff x="11013471" y="198558"/>
            <a:chExt cx="1112025" cy="791689"/>
          </a:xfrm>
        </p:grpSpPr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013471" y="319844"/>
              <a:ext cx="939936" cy="670403"/>
            </a:xfrm>
            <a:prstGeom prst="rect">
              <a:avLst/>
            </a:prstGeom>
          </p:spPr>
        </p:pic>
        <p:sp>
          <p:nvSpPr>
            <p:cNvPr id="105" name="文本框 104"/>
            <p:cNvSpPr txBox="1"/>
            <p:nvPr/>
          </p:nvSpPr>
          <p:spPr>
            <a:xfrm>
              <a:off x="11209861" y="198558"/>
              <a:ext cx="9156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dirty="0">
                  <a:solidFill>
                    <a:srgbClr val="FF0000"/>
                  </a:solidFill>
                </a:rPr>
                <a:t>攻击者</a:t>
              </a:r>
              <a:r>
                <a:rPr lang="en-US" altLang="zh-CN" sz="1600" b="1" dirty="0">
                  <a:solidFill>
                    <a:srgbClr val="FF0000"/>
                  </a:solidFill>
                </a:rPr>
                <a:t>B</a:t>
              </a:r>
              <a:endParaRPr lang="zh-CN" altLang="en-US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06" name="文本框 105"/>
          <p:cNvSpPr txBox="1"/>
          <p:nvPr/>
        </p:nvSpPr>
        <p:spPr>
          <a:xfrm>
            <a:off x="248916" y="1524297"/>
            <a:ext cx="56729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当攻击者</a:t>
            </a:r>
            <a:r>
              <a:rPr lang="en-US" altLang="zh-CN" sz="2400" dirty="0"/>
              <a:t>A</a:t>
            </a:r>
            <a:r>
              <a:rPr lang="zh-CN" altLang="en-US" sz="2400" dirty="0"/>
              <a:t>发起攻击时，</a:t>
            </a:r>
            <a:r>
              <a:rPr lang="en-US" altLang="zh-CN" sz="2400" dirty="0"/>
              <a:t> RB450G</a:t>
            </a:r>
            <a:r>
              <a:rPr lang="zh-CN" altLang="en-US" sz="2400" dirty="0"/>
              <a:t>和</a:t>
            </a:r>
            <a:r>
              <a:rPr lang="en-US" altLang="zh-CN" sz="2400" dirty="0"/>
              <a:t>RB941</a:t>
            </a:r>
            <a:r>
              <a:rPr lang="zh-CN" altLang="en-US" sz="2400" dirty="0"/>
              <a:t>将会迅速瘫痪，从而导致终端与互联网断开。</a:t>
            </a:r>
            <a:endParaRPr lang="en-US" altLang="zh-CN" sz="2400" dirty="0"/>
          </a:p>
          <a:p>
            <a:r>
              <a:rPr lang="zh-CN" altLang="en-US" sz="2400" dirty="0"/>
              <a:t>假设攻击者</a:t>
            </a:r>
            <a:r>
              <a:rPr lang="en-US" altLang="zh-CN" sz="2400" dirty="0"/>
              <a:t>A</a:t>
            </a:r>
            <a:r>
              <a:rPr lang="zh-CN" altLang="en-US" sz="2400" dirty="0"/>
              <a:t>的硬件足够强大，每秒发送足够多的数据包。网络内所有设备性能都将受影响，包括</a:t>
            </a:r>
            <a:r>
              <a:rPr lang="en-US" altLang="zh-CN" sz="2400" dirty="0"/>
              <a:t>PC</a:t>
            </a:r>
            <a:r>
              <a:rPr lang="zh-CN" altLang="en-US" sz="2400" dirty="0"/>
              <a:t>。所有设备将持续收到大量的广播数据包，硬件较差的设备</a:t>
            </a:r>
            <a:r>
              <a:rPr lang="en-US" altLang="zh-CN" sz="2400" dirty="0"/>
              <a:t>CPU</a:t>
            </a:r>
            <a:r>
              <a:rPr lang="zh-CN" altLang="en-US" sz="2400" dirty="0"/>
              <a:t>将持续高负载，甚至死机。</a:t>
            </a:r>
            <a:endParaRPr lang="en-US" altLang="zh-CN" sz="2400" dirty="0"/>
          </a:p>
        </p:txBody>
      </p:sp>
      <p:sp>
        <p:nvSpPr>
          <p:cNvPr id="107" name="文本框 106"/>
          <p:cNvSpPr txBox="1"/>
          <p:nvPr/>
        </p:nvSpPr>
        <p:spPr>
          <a:xfrm>
            <a:off x="249069" y="4602101"/>
            <a:ext cx="503090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当攻击者</a:t>
            </a:r>
            <a:r>
              <a:rPr lang="en-US" altLang="zh-CN" sz="2400" dirty="0"/>
              <a:t>B</a:t>
            </a:r>
            <a:r>
              <a:rPr lang="zh-CN" altLang="en-US" sz="2400" dirty="0"/>
              <a:t>发起攻击时，由于是从无线连接的，所以攻击强度可能不足以瘫痪整个网络，但是也足以让当前网络质量大幅降低。</a:t>
            </a:r>
          </a:p>
          <a:p>
            <a:endParaRPr lang="zh-CN" altLang="en-US" dirty="0"/>
          </a:p>
        </p:txBody>
      </p:sp>
      <p:cxnSp>
        <p:nvCxnSpPr>
          <p:cNvPr id="13" name="直接连接符 12"/>
          <p:cNvCxnSpPr/>
          <p:nvPr/>
        </p:nvCxnSpPr>
        <p:spPr>
          <a:xfrm flipH="1">
            <a:off x="8117592" y="1495820"/>
            <a:ext cx="285" cy="1311334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/>
        </p:nvGrpSpPr>
        <p:grpSpPr>
          <a:xfrm>
            <a:off x="11204395" y="4364844"/>
            <a:ext cx="543739" cy="1185061"/>
            <a:chOff x="11204395" y="4364844"/>
            <a:chExt cx="543739" cy="118506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215025" y="4364844"/>
              <a:ext cx="462548" cy="95089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11204395" y="5242128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手机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0235937" y="1333391"/>
            <a:ext cx="1447752" cy="1729268"/>
            <a:chOff x="10235937" y="1333391"/>
            <a:chExt cx="1447752" cy="172926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235937" y="1333391"/>
              <a:ext cx="689413" cy="1340947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10524397" y="2539439"/>
              <a:ext cx="11592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0070C0"/>
                  </a:solidFill>
                </a:rPr>
                <a:t>RB941</a:t>
              </a:r>
              <a:endParaRPr lang="zh-CN" altLang="en-US" sz="2800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210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10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847288"/>
            <a:ext cx="10515600" cy="4709697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zh-CN" sz="3200" dirty="0"/>
              <a:t>3.</a:t>
            </a:r>
            <a:r>
              <a:rPr lang="zh-CN" altLang="en-US" sz="3200" dirty="0"/>
              <a:t>攻击时除了邻居服务受影响，还会有什么服务受到影响？攻击威力将会有多大？</a:t>
            </a:r>
            <a:endParaRPr lang="en-US" altLang="zh-CN" sz="3200" dirty="0"/>
          </a:p>
          <a:p>
            <a:pPr marL="0" indent="0">
              <a:lnSpc>
                <a:spcPct val="120000"/>
              </a:lnSpc>
              <a:buNone/>
            </a:pPr>
            <a:endParaRPr lang="en-US" altLang="zh-CN" sz="3200" dirty="0"/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3200" dirty="0"/>
              <a:t>4.</a:t>
            </a:r>
            <a:r>
              <a:rPr lang="zh-CN" altLang="en-US" sz="3200" dirty="0"/>
              <a:t>邻居服务的攻击可以让</a:t>
            </a:r>
            <a:r>
              <a:rPr lang="en-US" altLang="zh-CN" sz="3200" dirty="0"/>
              <a:t>CPU</a:t>
            </a:r>
            <a:r>
              <a:rPr lang="zh-CN" altLang="en-US" sz="3200" dirty="0"/>
              <a:t>持续</a:t>
            </a:r>
            <a:r>
              <a:rPr lang="en-US" altLang="zh-CN" sz="3200" dirty="0"/>
              <a:t>100%</a:t>
            </a:r>
            <a:r>
              <a:rPr lang="zh-CN" altLang="en-US" sz="3200" dirty="0"/>
              <a:t>负载，同时还有广播包的流量攻击。实际测试同广播域里的所有</a:t>
            </a:r>
            <a:r>
              <a:rPr lang="en-US" altLang="zh-CN" sz="3200" dirty="0"/>
              <a:t>RB</a:t>
            </a:r>
            <a:r>
              <a:rPr lang="zh-CN" altLang="en-US" sz="3200" dirty="0"/>
              <a:t>设备均会在</a:t>
            </a:r>
            <a:r>
              <a:rPr lang="en-US" altLang="zh-CN" sz="3200" dirty="0"/>
              <a:t>3</a:t>
            </a:r>
            <a:r>
              <a:rPr lang="zh-CN" altLang="en-US" sz="3200" dirty="0"/>
              <a:t>秒内失去响应，</a:t>
            </a:r>
            <a:r>
              <a:rPr lang="en-US" altLang="zh-CN" sz="3200" dirty="0"/>
              <a:t>x86</a:t>
            </a:r>
            <a:r>
              <a:rPr lang="zh-CN" altLang="en-US" sz="3200" dirty="0"/>
              <a:t>平台的</a:t>
            </a:r>
            <a:r>
              <a:rPr lang="en-US" altLang="zh-CN" sz="3200" dirty="0"/>
              <a:t>ROS</a:t>
            </a:r>
            <a:r>
              <a:rPr lang="zh-CN" altLang="en-US" sz="3200" dirty="0"/>
              <a:t>也会</a:t>
            </a:r>
            <a:r>
              <a:rPr lang="en-US" altLang="zh-CN" sz="3200" dirty="0"/>
              <a:t>CPU</a:t>
            </a:r>
            <a:r>
              <a:rPr lang="zh-CN" altLang="en-US" sz="3200" dirty="0"/>
              <a:t>负荷极大，甚至可能无法逃脱和</a:t>
            </a:r>
            <a:r>
              <a:rPr lang="en-US" altLang="zh-CN" sz="3200" dirty="0"/>
              <a:t>RB</a:t>
            </a:r>
            <a:r>
              <a:rPr lang="zh-CN" altLang="en-US" sz="3200" dirty="0"/>
              <a:t>同样结局。</a:t>
            </a:r>
            <a:endParaRPr lang="en-US" altLang="zh-CN" sz="3200" dirty="0"/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熊茂祥 </a:t>
            </a:r>
            <a:r>
              <a:rPr lang="en-US" altLang="zh-CN"/>
              <a:t>www.cat-home.org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921C-9982-42D9-B6AB-DDB3F80DA77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22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4" y="35068"/>
            <a:ext cx="12132153" cy="6273103"/>
          </a:xfrm>
          <a:prstGeom prst="rect">
            <a:avLst/>
          </a:prstGeom>
        </p:spPr>
      </p:pic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熊茂祥 </a:t>
            </a:r>
            <a:r>
              <a:rPr lang="en-US" altLang="zh-CN" dirty="0"/>
              <a:t>www.cat-home.org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921C-9982-42D9-B6AB-DDB3F80DA77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1404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1170</TotalTime>
  <Words>1289</Words>
  <Application>Microsoft Office PowerPoint</Application>
  <PresentationFormat>宽屏</PresentationFormat>
  <Paragraphs>127</Paragraphs>
  <Slides>20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4" baseType="lpstr">
      <vt:lpstr>等线</vt:lpstr>
      <vt:lpstr>等线 Light</vt:lpstr>
      <vt:lpstr>Arial</vt:lpstr>
      <vt:lpstr>Office 主题​​</vt:lpstr>
      <vt:lpstr>邻居服务及广播流量攻击与防御</vt:lpstr>
      <vt:lpstr>PowerPoint 演示文稿</vt:lpstr>
      <vt:lpstr>一. 邻居服务的简单介绍。</vt:lpstr>
      <vt:lpstr>PowerPoint 演示文稿</vt:lpstr>
      <vt:lpstr>PowerPoint 演示文稿</vt:lpstr>
      <vt:lpstr>二. 如何使用该程序来攻击邻居服务。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三.邻居攻击数据包结构。</vt:lpstr>
      <vt:lpstr>四. 如何防御邻居服务攻击。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五. 公开编译好的程序及程序源码。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lucky</dc:creator>
  <cp:lastModifiedBy>熊茂祥</cp:lastModifiedBy>
  <cp:revision>433</cp:revision>
  <dcterms:created xsi:type="dcterms:W3CDTF">2016-01-25T14:50:31Z</dcterms:created>
  <dcterms:modified xsi:type="dcterms:W3CDTF">2016-04-11T13:17:59Z</dcterms:modified>
</cp:coreProperties>
</file>